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76" r:id="rId3"/>
    <p:sldId id="274" r:id="rId4"/>
    <p:sldId id="277" r:id="rId5"/>
    <p:sldId id="291" r:id="rId6"/>
    <p:sldId id="279" r:id="rId7"/>
    <p:sldId id="280" r:id="rId8"/>
    <p:sldId id="281" r:id="rId9"/>
    <p:sldId id="282" r:id="rId10"/>
    <p:sldId id="283" r:id="rId11"/>
    <p:sldId id="293" r:id="rId12"/>
    <p:sldId id="294" r:id="rId13"/>
    <p:sldId id="284" r:id="rId14"/>
    <p:sldId id="297" r:id="rId15"/>
    <p:sldId id="285" r:id="rId16"/>
    <p:sldId id="289" r:id="rId17"/>
    <p:sldId id="298" r:id="rId18"/>
    <p:sldId id="287" r:id="rId19"/>
    <p:sldId id="290" r:id="rId20"/>
    <p:sldId id="288" r:id="rId21"/>
    <p:sldId id="275"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70" autoAdjust="0"/>
  </p:normalViewPr>
  <p:slideViewPr>
    <p:cSldViewPr>
      <p:cViewPr varScale="1">
        <p:scale>
          <a:sx n="99" d="100"/>
          <a:sy n="99" d="100"/>
        </p:scale>
        <p:origin x="186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842C6-EF0D-408A-9237-F13B76C65810}" type="datetimeFigureOut">
              <a:rPr lang="en-US" smtClean="0"/>
              <a:pPr/>
              <a:t>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F13E1-3C8D-4797-B0AF-7614926650D5}" type="slidenum">
              <a:rPr lang="en-GB" smtClean="0"/>
              <a:pPr/>
              <a:t>‹#›</a:t>
            </a:fld>
            <a:endParaRPr lang="en-GB"/>
          </a:p>
        </p:txBody>
      </p:sp>
    </p:spTree>
    <p:extLst>
      <p:ext uri="{BB962C8B-B14F-4D97-AF65-F5344CB8AC3E}">
        <p14:creationId xmlns:p14="http://schemas.microsoft.com/office/powerpoint/2010/main" val="114591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4E84F-4AE1-4084-BCEC-970C9975EA47}" type="slidenum">
              <a:rPr lang="en-GB"/>
              <a:pPr/>
              <a:t>5</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IE" sz="1600"/>
              <a:t>The integrity of a pipe jacking operation is dependent on the inter-relationship of a number of factors which can be summarised as follows:</a:t>
            </a:r>
          </a:p>
          <a:p>
            <a:pPr lvl="1"/>
            <a:r>
              <a:rPr lang="en-IE" sz="1600"/>
              <a:t>- soil investigation and interpretation</a:t>
            </a:r>
          </a:p>
          <a:p>
            <a:pPr lvl="1"/>
            <a:r>
              <a:rPr lang="en-IE" sz="1600"/>
              <a:t>- jacking shaft design</a:t>
            </a:r>
          </a:p>
          <a:p>
            <a:pPr lvl="1"/>
            <a:r>
              <a:rPr lang="en-IE" sz="1600"/>
              <a:t>- pipe design</a:t>
            </a:r>
          </a:p>
          <a:p>
            <a:pPr lvl="1"/>
            <a:r>
              <a:rPr lang="en-IE" sz="1600"/>
              <a:t>- pipejack shield selection</a:t>
            </a:r>
          </a:p>
          <a:p>
            <a:pPr lvl="1"/>
            <a:r>
              <a:rPr lang="en-IE" sz="1600"/>
              <a:t>- hydraulic considerations</a:t>
            </a:r>
          </a:p>
          <a:p>
            <a:pPr lvl="1"/>
            <a:r>
              <a:rPr lang="en-IE" sz="1600"/>
              <a:t>- laser engineering and control</a:t>
            </a:r>
            <a:endParaRPr lang="en-GB" sz="1600"/>
          </a:p>
        </p:txBody>
      </p:sp>
    </p:spTree>
    <p:extLst>
      <p:ext uri="{BB962C8B-B14F-4D97-AF65-F5344CB8AC3E}">
        <p14:creationId xmlns:p14="http://schemas.microsoft.com/office/powerpoint/2010/main" val="324862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F13E1-3C8D-4797-B0AF-7614926650D5}" type="slidenum">
              <a:rPr lang="en-GB" smtClean="0"/>
              <a:pPr/>
              <a:t>7</a:t>
            </a:fld>
            <a:endParaRPr lang="en-GB"/>
          </a:p>
        </p:txBody>
      </p:sp>
    </p:spTree>
    <p:extLst>
      <p:ext uri="{BB962C8B-B14F-4D97-AF65-F5344CB8AC3E}">
        <p14:creationId xmlns:p14="http://schemas.microsoft.com/office/powerpoint/2010/main" val="215125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F13E1-3C8D-4797-B0AF-7614926650D5}" type="slidenum">
              <a:rPr lang="en-GB" smtClean="0"/>
              <a:pPr/>
              <a:t>16</a:t>
            </a:fld>
            <a:endParaRPr lang="en-GB"/>
          </a:p>
        </p:txBody>
      </p:sp>
    </p:spTree>
    <p:extLst>
      <p:ext uri="{BB962C8B-B14F-4D97-AF65-F5344CB8AC3E}">
        <p14:creationId xmlns:p14="http://schemas.microsoft.com/office/powerpoint/2010/main" val="388376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8213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161204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264054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639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138462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324425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383109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243750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103655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250180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A80553-6AC1-447B-B38B-65264049E581}" type="datetimeFigureOut">
              <a:rPr lang="en-US" smtClean="0"/>
              <a:pPr/>
              <a:t>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131663-1504-4745-83E7-C71145C18F77}" type="slidenum">
              <a:rPr lang="en-US" smtClean="0"/>
              <a:pPr/>
              <a:t>‹#›</a:t>
            </a:fld>
            <a:endParaRPr lang="en-US"/>
          </a:p>
        </p:txBody>
      </p:sp>
    </p:spTree>
    <p:extLst>
      <p:ext uri="{BB962C8B-B14F-4D97-AF65-F5344CB8AC3E}">
        <p14:creationId xmlns:p14="http://schemas.microsoft.com/office/powerpoint/2010/main" val="251404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0" y="0"/>
            <a:ext cx="9144000" cy="935999"/>
          </a:xfrm>
          <a:prstGeom prst="rect">
            <a:avLst/>
          </a:prstGeom>
          <a:solidFill>
            <a:srgbClr val="005294"/>
          </a:solidFill>
        </p:spPr>
        <p:txBody>
          <a:bodyPr vert="horz" lIns="0" tIns="0" rIns="0" bIns="0" rtlCol="0" anchor="ct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3800" spc="-150" dirty="0" smtClean="0">
                <a:solidFill>
                  <a:prstClr val="white"/>
                </a:solidFill>
                <a:latin typeface="Arial"/>
                <a:ea typeface="Calibri"/>
                <a:cs typeface="Arial"/>
              </a:rPr>
              <a:t>Pipe Jacking v Open-Cut </a:t>
            </a:r>
            <a:r>
              <a:rPr lang="en-GB" sz="3800" spc="-300" dirty="0" smtClean="0">
                <a:solidFill>
                  <a:prstClr val="white"/>
                </a:solidFill>
                <a:latin typeface="Arial Black"/>
                <a:ea typeface="Calibri"/>
                <a:cs typeface="Arial Black"/>
              </a:rPr>
              <a:t>CO</a:t>
            </a:r>
            <a:r>
              <a:rPr lang="en-GB" sz="3800" spc="-300" baseline="-25000" dirty="0" smtClean="0">
                <a:solidFill>
                  <a:prstClr val="white"/>
                </a:solidFill>
                <a:latin typeface="Arial Black"/>
                <a:ea typeface="Calibri"/>
                <a:cs typeface="Arial Black"/>
              </a:rPr>
              <a:t>2 </a:t>
            </a:r>
            <a:r>
              <a:rPr lang="en-GB" sz="3800" spc="-300" dirty="0" smtClean="0">
                <a:solidFill>
                  <a:prstClr val="white"/>
                </a:solidFill>
                <a:latin typeface="Arial Black"/>
                <a:ea typeface="Calibri"/>
                <a:cs typeface="Arial Black"/>
              </a:rPr>
              <a:t>Calculator</a:t>
            </a:r>
            <a:endParaRPr lang="en-US" sz="3800" spc="-300" dirty="0">
              <a:solidFill>
                <a:prstClr val="white"/>
              </a:solidFill>
              <a:latin typeface="Arial Black"/>
              <a:cs typeface="Arial Black"/>
            </a:endParaRPr>
          </a:p>
        </p:txBody>
      </p:sp>
      <p:pic>
        <p:nvPicPr>
          <p:cNvPr id="9" name="Picture 8" descr="Wrc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668076" y="6093296"/>
            <a:ext cx="1240463" cy="572521"/>
          </a:xfrm>
          <a:prstGeom prst="rect">
            <a:avLst/>
          </a:prstGeom>
        </p:spPr>
      </p:pic>
      <p:sp>
        <p:nvSpPr>
          <p:cNvPr id="10" name="Rectangle 9"/>
          <p:cNvSpPr/>
          <p:nvPr userDrawn="1"/>
        </p:nvSpPr>
        <p:spPr>
          <a:xfrm>
            <a:off x="2915816" y="6339068"/>
            <a:ext cx="986328" cy="153888"/>
          </a:xfrm>
          <a:prstGeom prst="rect">
            <a:avLst/>
          </a:prstGeom>
        </p:spPr>
        <p:txBody>
          <a:bodyPr wrap="square" lIns="0" tIns="0" rIns="0" bIns="0" anchor="ctr" anchorCtr="1">
            <a:spAutoFit/>
          </a:bodyPr>
          <a:lstStyle/>
          <a:p>
            <a:r>
              <a:rPr lang="en-GB" sz="1000" dirty="0" smtClean="0">
                <a:solidFill>
                  <a:prstClr val="black">
                    <a:lumMod val="65000"/>
                    <a:lumOff val="35000"/>
                  </a:prstClr>
                </a:solidFill>
                <a:latin typeface="Arial"/>
                <a:cs typeface="Arial"/>
              </a:rPr>
              <a:t>Developed by</a:t>
            </a:r>
            <a:endParaRPr lang="en-US" sz="1000" dirty="0">
              <a:solidFill>
                <a:prstClr val="black"/>
              </a:solidFill>
            </a:endParaRPr>
          </a:p>
        </p:txBody>
      </p:sp>
      <p:sp>
        <p:nvSpPr>
          <p:cNvPr id="11" name="Rectangle 10"/>
          <p:cNvSpPr/>
          <p:nvPr userDrawn="1"/>
        </p:nvSpPr>
        <p:spPr>
          <a:xfrm>
            <a:off x="4947995" y="6339068"/>
            <a:ext cx="986328" cy="153888"/>
          </a:xfrm>
          <a:prstGeom prst="rect">
            <a:avLst/>
          </a:prstGeom>
        </p:spPr>
        <p:txBody>
          <a:bodyPr wrap="square" lIns="0" tIns="0" rIns="0" bIns="0" anchor="ctr" anchorCtr="1">
            <a:spAutoFit/>
          </a:bodyPr>
          <a:lstStyle/>
          <a:p>
            <a:r>
              <a:rPr lang="en-GB" sz="1000" dirty="0" smtClean="0">
                <a:solidFill>
                  <a:prstClr val="black">
                    <a:lumMod val="65000"/>
                    <a:lumOff val="35000"/>
                  </a:prstClr>
                </a:solidFill>
                <a:latin typeface="Arial"/>
                <a:cs typeface="Arial"/>
              </a:rPr>
              <a:t>Verified by</a:t>
            </a:r>
            <a:endParaRPr lang="en-US" sz="1000" dirty="0">
              <a:solidFill>
                <a:prstClr val="black"/>
              </a:solidFill>
            </a:endParaRPr>
          </a:p>
        </p:txBody>
      </p:sp>
      <p:sp>
        <p:nvSpPr>
          <p:cNvPr id="12" name="Rectangle 11"/>
          <p:cNvSpPr/>
          <p:nvPr userDrawn="1"/>
        </p:nvSpPr>
        <p:spPr>
          <a:xfrm>
            <a:off x="6871148" y="6339068"/>
            <a:ext cx="1080120" cy="153888"/>
          </a:xfrm>
          <a:prstGeom prst="rect">
            <a:avLst/>
          </a:prstGeom>
        </p:spPr>
        <p:txBody>
          <a:bodyPr wrap="square" lIns="0" tIns="0" rIns="0" bIns="0" anchor="ctr" anchorCtr="1">
            <a:spAutoFit/>
          </a:bodyPr>
          <a:lstStyle/>
          <a:p>
            <a:pPr algn="r"/>
            <a:r>
              <a:rPr lang="en-GB" sz="1000" dirty="0" smtClean="0">
                <a:solidFill>
                  <a:prstClr val="black">
                    <a:lumMod val="65000"/>
                    <a:lumOff val="35000"/>
                  </a:prstClr>
                </a:solidFill>
                <a:latin typeface="Arial"/>
                <a:cs typeface="Arial"/>
              </a:rPr>
              <a:t>Sponsored by</a:t>
            </a:r>
            <a:endParaRPr lang="en-US" sz="1000" dirty="0">
              <a:solidFill>
                <a:prstClr val="black"/>
              </a:solidFill>
            </a:endParaRPr>
          </a:p>
        </p:txBody>
      </p:sp>
      <p:pic>
        <p:nvPicPr>
          <p:cNvPr id="13" name="Picture 12" descr="trl_rgb.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34392" y="6165304"/>
            <a:ext cx="1057923" cy="588177"/>
          </a:xfrm>
          <a:prstGeom prst="rect">
            <a:avLst/>
          </a:prstGeom>
        </p:spPr>
      </p:pic>
      <p:cxnSp>
        <p:nvCxnSpPr>
          <p:cNvPr id="14" name="Straight Connector 13"/>
          <p:cNvCxnSpPr/>
          <p:nvPr userDrawn="1"/>
        </p:nvCxnSpPr>
        <p:spPr>
          <a:xfrm>
            <a:off x="0" y="5949280"/>
            <a:ext cx="9180512" cy="0"/>
          </a:xfrm>
          <a:prstGeom prst="line">
            <a:avLst/>
          </a:prstGeom>
          <a:ln w="12700" cmpd="sng">
            <a:solidFill>
              <a:srgbClr val="005294"/>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395536" y="6337436"/>
            <a:ext cx="2154661" cy="153888"/>
          </a:xfrm>
          <a:prstGeom prst="rect">
            <a:avLst/>
          </a:prstGeom>
        </p:spPr>
        <p:txBody>
          <a:bodyPr wrap="none" lIns="0" tIns="0" rIns="0" bIns="0" anchor="ctr" anchorCtr="1">
            <a:spAutoFit/>
          </a:bodyPr>
          <a:lstStyle/>
          <a:p>
            <a:pPr algn="l"/>
            <a:r>
              <a:rPr lang="en-GB" sz="1000" b="1" dirty="0" smtClean="0">
                <a:solidFill>
                  <a:prstClr val="black">
                    <a:lumMod val="65000"/>
                    <a:lumOff val="35000"/>
                  </a:prstClr>
                </a:solidFill>
                <a:latin typeface="Arial"/>
                <a:cs typeface="Arial"/>
              </a:rPr>
              <a:t>www.pipejackingco2calculator.com</a:t>
            </a:r>
            <a:endParaRPr lang="en-US" sz="1000" b="1" dirty="0">
              <a:solidFill>
                <a:prstClr val="black"/>
              </a:solidFill>
            </a:endParaRPr>
          </a:p>
        </p:txBody>
      </p:sp>
      <p:pic>
        <p:nvPicPr>
          <p:cNvPr id="16" name="Picture 15" descr="PJA logo 2014 MG.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80243" y="6192000"/>
            <a:ext cx="936104" cy="394520"/>
          </a:xfrm>
          <a:prstGeom prst="rect">
            <a:avLst/>
          </a:prstGeom>
        </p:spPr>
      </p:pic>
    </p:spTree>
    <p:extLst>
      <p:ext uri="{BB962C8B-B14F-4D97-AF65-F5344CB8AC3E}">
        <p14:creationId xmlns:p14="http://schemas.microsoft.com/office/powerpoint/2010/main" val="203553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35999"/>
          </a:xfrm>
          <a:prstGeom prst="rect">
            <a:avLst/>
          </a:prstGeom>
          <a:solidFill>
            <a:srgbClr val="005294"/>
          </a:solidFill>
        </p:spPr>
        <p:txBody>
          <a:bodyPr vert="horz" lIns="0" tIns="0" rIns="0" bIns="0" rtlCol="0" anchor="ct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3800" spc="-150" dirty="0" smtClean="0">
                <a:solidFill>
                  <a:prstClr val="white"/>
                </a:solidFill>
                <a:latin typeface="Arial"/>
                <a:ea typeface="Calibri"/>
                <a:cs typeface="Arial"/>
              </a:rPr>
              <a:t>Pipe Jacking v Open-Cut </a:t>
            </a:r>
            <a:r>
              <a:rPr lang="en-GB" sz="3800" spc="-300" dirty="0" smtClean="0">
                <a:solidFill>
                  <a:prstClr val="white"/>
                </a:solidFill>
                <a:latin typeface="Arial Black"/>
                <a:ea typeface="Calibri"/>
                <a:cs typeface="Arial Black"/>
              </a:rPr>
              <a:t>CO</a:t>
            </a:r>
            <a:r>
              <a:rPr lang="en-GB" sz="3800" spc="-300" baseline="-25000" dirty="0" smtClean="0">
                <a:solidFill>
                  <a:prstClr val="white"/>
                </a:solidFill>
                <a:latin typeface="Arial Black"/>
                <a:ea typeface="Calibri"/>
                <a:cs typeface="Arial Black"/>
              </a:rPr>
              <a:t>2 </a:t>
            </a:r>
            <a:r>
              <a:rPr lang="en-GB" sz="3800" spc="-300" dirty="0" smtClean="0">
                <a:solidFill>
                  <a:prstClr val="white"/>
                </a:solidFill>
                <a:latin typeface="Arial Black"/>
                <a:ea typeface="Calibri"/>
                <a:cs typeface="Arial Black"/>
              </a:rPr>
              <a:t>Calculator</a:t>
            </a:r>
            <a:endParaRPr lang="en-US" sz="3800" spc="-300" dirty="0">
              <a:solidFill>
                <a:prstClr val="white"/>
              </a:solidFill>
              <a:latin typeface="Arial Black"/>
              <a:cs typeface="Arial Black"/>
            </a:endParaRPr>
          </a:p>
        </p:txBody>
      </p:sp>
      <p:cxnSp>
        <p:nvCxnSpPr>
          <p:cNvPr id="16" name="Straight Connector 15"/>
          <p:cNvCxnSpPr/>
          <p:nvPr/>
        </p:nvCxnSpPr>
        <p:spPr>
          <a:xfrm>
            <a:off x="0" y="5949280"/>
            <a:ext cx="9180512" cy="0"/>
          </a:xfrm>
          <a:prstGeom prst="line">
            <a:avLst/>
          </a:prstGeom>
          <a:ln w="12700" cmpd="sng">
            <a:solidFill>
              <a:srgbClr val="005294"/>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91680" y="2690336"/>
            <a:ext cx="5760640" cy="2308324"/>
          </a:xfrm>
          <a:prstGeom prst="rect">
            <a:avLst/>
          </a:prstGeom>
        </p:spPr>
        <p:txBody>
          <a:bodyPr wrap="square">
            <a:spAutoFit/>
          </a:bodyPr>
          <a:lstStyle/>
          <a:p>
            <a:r>
              <a:rPr lang="en-GB" sz="2400" dirty="0"/>
              <a:t>The Pipe Jacking Association has developed a </a:t>
            </a:r>
            <a:r>
              <a:rPr lang="en-GB" sz="2400" b="1" dirty="0"/>
              <a:t>free and easy to use </a:t>
            </a:r>
            <a:r>
              <a:rPr lang="en-GB" sz="2400" b="1" dirty="0" smtClean="0"/>
              <a:t/>
            </a:r>
            <a:br>
              <a:rPr lang="en-GB" sz="2400" b="1" dirty="0" smtClean="0"/>
            </a:br>
            <a:r>
              <a:rPr lang="en-GB" sz="2400" dirty="0" smtClean="0"/>
              <a:t>web</a:t>
            </a:r>
            <a:r>
              <a:rPr lang="en-GB" sz="2400" dirty="0"/>
              <a:t>-based tool to compare greenhouse gas emissions for pipe jacking and </a:t>
            </a:r>
            <a:r>
              <a:rPr lang="en-GB" sz="2400" dirty="0" err="1"/>
              <a:t>microtunnelling</a:t>
            </a:r>
            <a:r>
              <a:rPr lang="en-GB" sz="2400" dirty="0"/>
              <a:t> with open-cut for sewer and utility pipeline installation</a:t>
            </a:r>
            <a:endParaRPr lang="en-US" sz="2400" dirty="0"/>
          </a:p>
        </p:txBody>
      </p:sp>
      <p:sp>
        <p:nvSpPr>
          <p:cNvPr id="4" name="Rectangle 3"/>
          <p:cNvSpPr/>
          <p:nvPr/>
        </p:nvSpPr>
        <p:spPr>
          <a:xfrm>
            <a:off x="1619672" y="1484784"/>
            <a:ext cx="5968301" cy="584776"/>
          </a:xfrm>
          <a:prstGeom prst="rect">
            <a:avLst/>
          </a:prstGeom>
        </p:spPr>
        <p:txBody>
          <a:bodyPr wrap="none">
            <a:spAutoFit/>
          </a:bodyPr>
          <a:lstStyle/>
          <a:p>
            <a:pPr algn="ctr"/>
            <a:r>
              <a:rPr lang="en-GB" sz="3200" b="1" spc="-150" dirty="0">
                <a:latin typeface="+mj-lt"/>
                <a:ea typeface="Calibri"/>
                <a:cs typeface="Times New Roman"/>
              </a:rPr>
              <a:t>Developing a CO</a:t>
            </a:r>
            <a:r>
              <a:rPr lang="en-GB" sz="3200" b="1" spc="-150" baseline="-25000" dirty="0">
                <a:latin typeface="+mj-lt"/>
                <a:ea typeface="Calibri"/>
                <a:cs typeface="Times New Roman"/>
              </a:rPr>
              <a:t>2 </a:t>
            </a:r>
            <a:r>
              <a:rPr lang="en-GB" sz="3200" b="1" spc="-150" dirty="0">
                <a:latin typeface="+mj-lt"/>
                <a:ea typeface="Calibri"/>
                <a:cs typeface="Times New Roman"/>
              </a:rPr>
              <a:t>Calculator</a:t>
            </a:r>
            <a:endParaRPr lang="en-US" sz="3200" b="1" spc="-150" dirty="0">
              <a:latin typeface="+mj-lt"/>
            </a:endParaRPr>
          </a:p>
        </p:txBody>
      </p:sp>
    </p:spTree>
    <p:extLst>
      <p:ext uri="{BB962C8B-B14F-4D97-AF65-F5344CB8AC3E}">
        <p14:creationId xmlns:p14="http://schemas.microsoft.com/office/powerpoint/2010/main" val="95286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A life cycle approach</a:t>
            </a:r>
          </a:p>
          <a:p>
            <a:endParaRPr lang="en-GB" sz="900" dirty="0" smtClean="0"/>
          </a:p>
          <a:p>
            <a:r>
              <a:rPr lang="en-GB" sz="1800" dirty="0" smtClean="0"/>
              <a:t>Advocated by PAS 2050</a:t>
            </a:r>
          </a:p>
          <a:p>
            <a:r>
              <a:rPr lang="en-GB" sz="1800" dirty="0" smtClean="0"/>
              <a:t>Assesses part of a pipeline’s life cycle </a:t>
            </a:r>
          </a:p>
          <a:p>
            <a:pPr lvl="1">
              <a:spcBef>
                <a:spcPts val="0"/>
              </a:spcBef>
            </a:pPr>
            <a:r>
              <a:rPr lang="en-GB" sz="1800" dirty="0"/>
              <a:t>R</a:t>
            </a:r>
            <a:r>
              <a:rPr lang="en-GB" sz="1800" dirty="0" smtClean="0"/>
              <a:t>aw material extraction to installation </a:t>
            </a:r>
          </a:p>
          <a:p>
            <a:r>
              <a:rPr lang="en-GB" sz="1800" dirty="0" smtClean="0"/>
              <a:t>Designed to be a comparative tool</a:t>
            </a:r>
          </a:p>
          <a:p>
            <a:pPr lvl="1">
              <a:spcBef>
                <a:spcPts val="0"/>
              </a:spcBef>
            </a:pPr>
            <a:r>
              <a:rPr lang="en-GB" sz="1800" dirty="0" smtClean="0"/>
              <a:t>open cut vs. pipe jacking on a level playing-field</a:t>
            </a:r>
          </a:p>
          <a:p>
            <a:r>
              <a:rPr lang="en-GB" sz="1800" dirty="0" smtClean="0"/>
              <a:t>Consequential impacts not included</a:t>
            </a:r>
          </a:p>
          <a:p>
            <a:pPr lvl="1">
              <a:spcBef>
                <a:spcPts val="0"/>
              </a:spcBef>
            </a:pPr>
            <a:r>
              <a:rPr lang="en-GB" sz="1800" dirty="0" smtClean="0"/>
              <a:t>Re-instatement following open cut installation can result in significant highway degradation though not assessed at this stage</a:t>
            </a:r>
            <a:endParaRPr lang="en-US" sz="1800" dirty="0"/>
          </a:p>
        </p:txBody>
      </p:sp>
    </p:spTree>
    <p:extLst>
      <p:ext uri="{BB962C8B-B14F-4D97-AF65-F5344CB8AC3E}">
        <p14:creationId xmlns:p14="http://schemas.microsoft.com/office/powerpoint/2010/main" val="116030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564904"/>
            <a:ext cx="1728192" cy="3960440"/>
          </a:xfrm>
        </p:spPr>
        <p:txBody>
          <a:bodyPr lIns="0" tIns="0" rIns="0" numCol="1">
            <a:normAutofit/>
          </a:bodyPr>
          <a:lstStyle/>
          <a:p>
            <a:pPr marL="0" indent="0">
              <a:buNone/>
            </a:pPr>
            <a:r>
              <a:rPr lang="en-GB" sz="1600" b="1" dirty="0" smtClean="0"/>
              <a:t>Product carbon footprints:</a:t>
            </a:r>
          </a:p>
          <a:p>
            <a:pPr marL="0" indent="0">
              <a:buNone/>
            </a:pPr>
            <a:r>
              <a:rPr lang="en-GB" sz="1600" dirty="0" smtClean="0"/>
              <a:t>Manufactured pipeline components: pipes, manholes, bases &amp; covers</a:t>
            </a:r>
          </a:p>
          <a:p>
            <a:pPr marL="0" indent="0">
              <a:buNone/>
            </a:pPr>
            <a:r>
              <a:rPr lang="en-GB" sz="1600" dirty="0" smtClean="0"/>
              <a:t>Virgin aggregate fill</a:t>
            </a:r>
          </a:p>
          <a:p>
            <a:pPr marL="0" indent="0">
              <a:buNone/>
            </a:pPr>
            <a:r>
              <a:rPr lang="en-GB" sz="1600" dirty="0" smtClean="0"/>
              <a:t>Asphalt</a:t>
            </a:r>
          </a:p>
        </p:txBody>
      </p:sp>
      <p:sp>
        <p:nvSpPr>
          <p:cNvPr id="4" name="Rounded Rectangle 3"/>
          <p:cNvSpPr/>
          <p:nvPr/>
        </p:nvSpPr>
        <p:spPr>
          <a:xfrm>
            <a:off x="539552" y="1412776"/>
            <a:ext cx="1728192" cy="9361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Materials</a:t>
            </a:r>
            <a:endParaRPr lang="en-GB" b="1" dirty="0"/>
          </a:p>
        </p:txBody>
      </p:sp>
      <p:sp>
        <p:nvSpPr>
          <p:cNvPr id="5" name="Rounded Rectangle 4"/>
          <p:cNvSpPr/>
          <p:nvPr/>
        </p:nvSpPr>
        <p:spPr>
          <a:xfrm>
            <a:off x="2627784" y="1412776"/>
            <a:ext cx="1728192" cy="93610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Transport</a:t>
            </a:r>
            <a:endParaRPr lang="en-GB" b="1" dirty="0"/>
          </a:p>
        </p:txBody>
      </p:sp>
      <p:sp>
        <p:nvSpPr>
          <p:cNvPr id="7" name="Rounded Rectangle 6"/>
          <p:cNvSpPr/>
          <p:nvPr/>
        </p:nvSpPr>
        <p:spPr>
          <a:xfrm>
            <a:off x="4788024" y="1412776"/>
            <a:ext cx="1728192" cy="936104"/>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Installation</a:t>
            </a:r>
            <a:endParaRPr lang="en-GB" b="1" dirty="0"/>
          </a:p>
        </p:txBody>
      </p:sp>
      <p:sp>
        <p:nvSpPr>
          <p:cNvPr id="8" name="Rounded Rectangle 7"/>
          <p:cNvSpPr/>
          <p:nvPr/>
        </p:nvSpPr>
        <p:spPr>
          <a:xfrm>
            <a:off x="6876256" y="1412776"/>
            <a:ext cx="1728192" cy="936104"/>
          </a:xfrm>
          <a:prstGeom prst="round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Traffic</a:t>
            </a:r>
            <a:endParaRPr lang="en-GB" b="1" dirty="0"/>
          </a:p>
        </p:txBody>
      </p:sp>
      <p:sp>
        <p:nvSpPr>
          <p:cNvPr id="9" name="Content Placeholder 2"/>
          <p:cNvSpPr txBox="1">
            <a:spLocks/>
          </p:cNvSpPr>
          <p:nvPr/>
        </p:nvSpPr>
        <p:spPr>
          <a:xfrm>
            <a:off x="2627784" y="2564904"/>
            <a:ext cx="1800200" cy="3960440"/>
          </a:xfrm>
          <a:prstGeom prst="rect">
            <a:avLst/>
          </a:prstGeom>
        </p:spPr>
        <p:txBody>
          <a:bodyPr vert="horz" lIns="0" tIns="0" rIns="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dirty="0" smtClean="0"/>
              <a:t>Transport emissions:</a:t>
            </a:r>
          </a:p>
          <a:p>
            <a:pPr marL="0" indent="0">
              <a:buNone/>
            </a:pPr>
            <a:r>
              <a:rPr lang="en-GB" sz="1600" dirty="0" smtClean="0"/>
              <a:t>Pipeline components to site</a:t>
            </a:r>
          </a:p>
          <a:p>
            <a:pPr marL="0" indent="0">
              <a:buNone/>
            </a:pPr>
            <a:r>
              <a:rPr lang="en-GB" sz="1600" dirty="0" smtClean="0"/>
              <a:t>Fill and asphalt to site</a:t>
            </a:r>
          </a:p>
          <a:p>
            <a:pPr marL="0" indent="0">
              <a:buNone/>
            </a:pPr>
            <a:r>
              <a:rPr lang="en-GB" sz="1600" dirty="0" smtClean="0"/>
              <a:t>Spoil to disposal</a:t>
            </a:r>
          </a:p>
          <a:p>
            <a:pPr marL="0" indent="0">
              <a:buNone/>
            </a:pPr>
            <a:r>
              <a:rPr lang="en-GB" sz="1600" dirty="0" smtClean="0"/>
              <a:t>Trench support to and from site</a:t>
            </a:r>
          </a:p>
        </p:txBody>
      </p:sp>
      <p:sp>
        <p:nvSpPr>
          <p:cNvPr id="10" name="Content Placeholder 2"/>
          <p:cNvSpPr txBox="1">
            <a:spLocks/>
          </p:cNvSpPr>
          <p:nvPr/>
        </p:nvSpPr>
        <p:spPr>
          <a:xfrm>
            <a:off x="4788024" y="2564904"/>
            <a:ext cx="1872208" cy="3960440"/>
          </a:xfrm>
          <a:prstGeom prst="rect">
            <a:avLst/>
          </a:prstGeom>
        </p:spPr>
        <p:txBody>
          <a:bodyPr vert="horz" lIns="0" tIns="0" rIns="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dirty="0" smtClean="0"/>
              <a:t>Machinery fuel consumption:</a:t>
            </a:r>
          </a:p>
          <a:p>
            <a:pPr marL="0" indent="0">
              <a:buNone/>
            </a:pPr>
            <a:r>
              <a:rPr lang="en-GB" sz="1600" dirty="0" smtClean="0"/>
              <a:t>Detailed equipment inventories</a:t>
            </a:r>
          </a:p>
          <a:p>
            <a:pPr marL="0" indent="0">
              <a:buNone/>
            </a:pPr>
            <a:r>
              <a:rPr lang="en-GB" sz="1600" dirty="0" smtClean="0"/>
              <a:t>Duration of operation algorithms</a:t>
            </a:r>
          </a:p>
          <a:p>
            <a:pPr marL="0" indent="0">
              <a:buNone/>
            </a:pPr>
            <a:r>
              <a:rPr lang="en-GB" sz="1600" dirty="0" smtClean="0"/>
              <a:t>Load factors based on soil type</a:t>
            </a:r>
          </a:p>
          <a:p>
            <a:pPr marL="0" indent="0">
              <a:buNone/>
            </a:pPr>
            <a:r>
              <a:rPr lang="en-GB" sz="1600" dirty="0" smtClean="0"/>
              <a:t>Presence of groundwater</a:t>
            </a:r>
          </a:p>
        </p:txBody>
      </p:sp>
      <p:sp>
        <p:nvSpPr>
          <p:cNvPr id="11" name="Content Placeholder 2"/>
          <p:cNvSpPr txBox="1">
            <a:spLocks/>
          </p:cNvSpPr>
          <p:nvPr/>
        </p:nvSpPr>
        <p:spPr>
          <a:xfrm>
            <a:off x="6876256" y="2564904"/>
            <a:ext cx="1872208" cy="3960440"/>
          </a:xfrm>
          <a:prstGeom prst="rect">
            <a:avLst/>
          </a:prstGeom>
        </p:spPr>
        <p:txBody>
          <a:bodyPr vert="horz" lIns="0" tIns="0" rIns="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b="1" dirty="0" smtClean="0"/>
              <a:t>Emissions from queuing traffic:</a:t>
            </a:r>
          </a:p>
          <a:p>
            <a:pPr marL="0" indent="0">
              <a:buNone/>
            </a:pPr>
            <a:r>
              <a:rPr lang="en-GB" sz="1600" dirty="0"/>
              <a:t>Lane closures - shuttle </a:t>
            </a:r>
            <a:r>
              <a:rPr lang="en-GB" sz="1600" dirty="0" smtClean="0"/>
              <a:t>working for open cut</a:t>
            </a:r>
            <a:endParaRPr lang="en-GB" sz="1600" dirty="0"/>
          </a:p>
          <a:p>
            <a:pPr marL="0" indent="0">
              <a:buNone/>
            </a:pPr>
            <a:r>
              <a:rPr lang="en-GB" sz="1600" dirty="0" smtClean="0"/>
              <a:t>Dependent on road types and traffic levels</a:t>
            </a:r>
          </a:p>
          <a:p>
            <a:pPr marL="0" indent="0">
              <a:buNone/>
            </a:pPr>
            <a:r>
              <a:rPr lang="en-GB" sz="1600" dirty="0" err="1" smtClean="0"/>
              <a:t>QUADRO</a:t>
            </a:r>
            <a:endParaRPr lang="en-GB" sz="1600" dirty="0" smtClean="0"/>
          </a:p>
        </p:txBody>
      </p:sp>
    </p:spTree>
    <p:extLst>
      <p:ext uri="{BB962C8B-B14F-4D97-AF65-F5344CB8AC3E}">
        <p14:creationId xmlns:p14="http://schemas.microsoft.com/office/powerpoint/2010/main" val="665492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20888"/>
            <a:ext cx="2592288" cy="2942773"/>
          </a:xfrm>
        </p:spPr>
        <p:txBody>
          <a:bodyPr lIns="0" tIns="0" rIns="0" numCol="1">
            <a:normAutofit/>
          </a:bodyPr>
          <a:lstStyle/>
          <a:p>
            <a:r>
              <a:rPr lang="en-GB" sz="1600" dirty="0" smtClean="0"/>
              <a:t>Enter the pipeline depth, length and diameter</a:t>
            </a:r>
          </a:p>
          <a:p>
            <a:r>
              <a:rPr lang="en-GB" sz="1600" dirty="0" smtClean="0"/>
              <a:t>All other parameters auto-filled</a:t>
            </a:r>
          </a:p>
          <a:p>
            <a:r>
              <a:rPr lang="en-GB" sz="1600" dirty="0" smtClean="0"/>
              <a:t>Gives a “ballpark” CO</a:t>
            </a:r>
            <a:r>
              <a:rPr lang="en-GB" sz="1600" baseline="-25000" dirty="0" smtClean="0"/>
              <a:t>2</a:t>
            </a:r>
            <a:r>
              <a:rPr lang="en-GB" sz="1600" dirty="0" smtClean="0"/>
              <a:t>e estimate</a:t>
            </a:r>
          </a:p>
        </p:txBody>
      </p:sp>
      <p:sp>
        <p:nvSpPr>
          <p:cNvPr id="4" name="Rounded Rectangle 3"/>
          <p:cNvSpPr/>
          <p:nvPr/>
        </p:nvSpPr>
        <p:spPr>
          <a:xfrm>
            <a:off x="467544" y="1340768"/>
            <a:ext cx="2592288" cy="9361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rgbClr val="FF0000"/>
                </a:solidFill>
              </a:rPr>
              <a:t>FEASIBILITY</a:t>
            </a:r>
            <a:endParaRPr lang="en-GB" sz="2400" b="1" dirty="0">
              <a:solidFill>
                <a:srgbClr val="FF0000"/>
              </a:solidFill>
            </a:endParaRPr>
          </a:p>
        </p:txBody>
      </p:sp>
      <p:sp>
        <p:nvSpPr>
          <p:cNvPr id="12" name="Rounded Rectangle 11"/>
          <p:cNvSpPr/>
          <p:nvPr/>
        </p:nvSpPr>
        <p:spPr>
          <a:xfrm>
            <a:off x="3347864" y="1340768"/>
            <a:ext cx="2592288" cy="93610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rgbClr val="00B050"/>
                </a:solidFill>
              </a:rPr>
              <a:t>AS DESIGNED</a:t>
            </a:r>
            <a:endParaRPr lang="en-GB" sz="2400" b="1" dirty="0">
              <a:solidFill>
                <a:srgbClr val="00B050"/>
              </a:solidFill>
            </a:endParaRPr>
          </a:p>
        </p:txBody>
      </p:sp>
      <p:sp>
        <p:nvSpPr>
          <p:cNvPr id="13" name="Rounded Rectangle 12"/>
          <p:cNvSpPr/>
          <p:nvPr/>
        </p:nvSpPr>
        <p:spPr>
          <a:xfrm>
            <a:off x="6198827" y="1340768"/>
            <a:ext cx="2592288" cy="936104"/>
          </a:xfrm>
          <a:prstGeom prst="roundRect">
            <a:avLst/>
          </a:prstGeom>
          <a:solidFill>
            <a:schemeClr val="lt1">
              <a:alpha val="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smtClean="0">
                <a:solidFill>
                  <a:srgbClr val="0070C0"/>
                </a:solidFill>
              </a:rPr>
              <a:t>AS BUILT</a:t>
            </a:r>
            <a:endParaRPr lang="en-GB" sz="2400" b="1" dirty="0">
              <a:solidFill>
                <a:srgbClr val="0070C0"/>
              </a:solidFill>
            </a:endParaRPr>
          </a:p>
        </p:txBody>
      </p:sp>
      <p:sp>
        <p:nvSpPr>
          <p:cNvPr id="14" name="Content Placeholder 2"/>
          <p:cNvSpPr txBox="1">
            <a:spLocks/>
          </p:cNvSpPr>
          <p:nvPr/>
        </p:nvSpPr>
        <p:spPr>
          <a:xfrm>
            <a:off x="3347339" y="2420889"/>
            <a:ext cx="2592288" cy="2952328"/>
          </a:xfrm>
          <a:prstGeom prst="rect">
            <a:avLst/>
          </a:prstGeom>
        </p:spPr>
        <p:txBody>
          <a:bodyPr vert="horz" lIns="0" tIns="0" rIns="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t>More parameters are certain</a:t>
            </a:r>
          </a:p>
          <a:p>
            <a:r>
              <a:rPr lang="en-GB" sz="1600" dirty="0" smtClean="0"/>
              <a:t>Enter additional info regarding the site location, type of machinery, outputs and working durations</a:t>
            </a:r>
          </a:p>
          <a:p>
            <a:r>
              <a:rPr lang="en-GB" sz="1600" dirty="0" smtClean="0"/>
              <a:t>Makes the “best available prediction”</a:t>
            </a:r>
          </a:p>
        </p:txBody>
      </p:sp>
      <p:sp>
        <p:nvSpPr>
          <p:cNvPr id="15" name="Content Placeholder 2"/>
          <p:cNvSpPr txBox="1">
            <a:spLocks/>
          </p:cNvSpPr>
          <p:nvPr/>
        </p:nvSpPr>
        <p:spPr>
          <a:xfrm>
            <a:off x="6228184" y="2420890"/>
            <a:ext cx="2539852" cy="2942772"/>
          </a:xfrm>
          <a:prstGeom prst="rect">
            <a:avLst/>
          </a:prstGeom>
        </p:spPr>
        <p:txBody>
          <a:bodyPr vert="horz" lIns="0" tIns="0" rIns="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t>Enter retrospective information on all parameters</a:t>
            </a:r>
          </a:p>
          <a:p>
            <a:r>
              <a:rPr lang="en-GB" sz="1600" dirty="0" smtClean="0"/>
              <a:t>Effectively “audits” the as designed CO</a:t>
            </a:r>
            <a:r>
              <a:rPr lang="en-GB" sz="1600" baseline="-25000" dirty="0" smtClean="0"/>
              <a:t>2</a:t>
            </a:r>
            <a:r>
              <a:rPr lang="en-GB" sz="1600" dirty="0" smtClean="0"/>
              <a:t>e figures</a:t>
            </a:r>
          </a:p>
        </p:txBody>
      </p:sp>
      <p:sp>
        <p:nvSpPr>
          <p:cNvPr id="6" name="Right Arrow 5"/>
          <p:cNvSpPr/>
          <p:nvPr/>
        </p:nvSpPr>
        <p:spPr>
          <a:xfrm>
            <a:off x="467544" y="4509120"/>
            <a:ext cx="8323571" cy="1584176"/>
          </a:xfrm>
          <a:prstGeom prst="rightArrow">
            <a:avLst/>
          </a:prstGeom>
          <a:gradFill flip="none" rotWithShape="1">
            <a:gsLst>
              <a:gs pos="0">
                <a:schemeClr val="lt1">
                  <a:shade val="30000"/>
                  <a:satMod val="115000"/>
                  <a:alpha val="50000"/>
                </a:schemeClr>
              </a:gs>
              <a:gs pos="50000">
                <a:schemeClr val="lt1">
                  <a:shade val="67500"/>
                  <a:satMod val="115000"/>
                </a:schemeClr>
              </a:gs>
              <a:gs pos="100000">
                <a:schemeClr val="lt1">
                  <a:shade val="100000"/>
                  <a:satMod val="115000"/>
                </a:schemeClr>
              </a:gs>
            </a:gsLst>
            <a:lin ang="10800000" scaled="1"/>
            <a:tileRect/>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PREDICTION</a:t>
            </a:r>
            <a:r>
              <a:rPr lang="en-GB" sz="1600" dirty="0"/>
              <a:t> </a:t>
            </a:r>
            <a:r>
              <a:rPr lang="en-GB" sz="1600" dirty="0" smtClean="0"/>
              <a:t>						</a:t>
            </a:r>
            <a:r>
              <a:rPr lang="en-GB" sz="1600" b="1" dirty="0" smtClean="0"/>
              <a:t>EVALUATION</a:t>
            </a:r>
            <a:endParaRPr lang="en-GB" sz="1600" b="1" dirty="0"/>
          </a:p>
        </p:txBody>
      </p:sp>
      <p:sp>
        <p:nvSpPr>
          <p:cNvPr id="16" name="TextBox 15"/>
          <p:cNvSpPr txBox="1"/>
          <p:nvPr/>
        </p:nvSpPr>
        <p:spPr>
          <a:xfrm>
            <a:off x="2411760" y="4941168"/>
            <a:ext cx="4464496" cy="338554"/>
          </a:xfrm>
          <a:prstGeom prst="rect">
            <a:avLst/>
          </a:prstGeom>
          <a:solidFill>
            <a:schemeClr val="accent1">
              <a:alpha val="0"/>
            </a:schemeClr>
          </a:solidFill>
        </p:spPr>
        <p:txBody>
          <a:bodyPr wrap="square" rtlCol="0">
            <a:spAutoFit/>
          </a:bodyPr>
          <a:lstStyle/>
          <a:p>
            <a:pPr algn="ctr"/>
            <a:r>
              <a:rPr lang="en-GB" sz="1600" dirty="0" smtClean="0"/>
              <a:t>INCREASING LEVEL OF DATA INPUT</a:t>
            </a:r>
            <a:endParaRPr lang="en-GB" sz="1600" dirty="0"/>
          </a:p>
        </p:txBody>
      </p:sp>
      <p:sp>
        <p:nvSpPr>
          <p:cNvPr id="17" name="TextBox 16"/>
          <p:cNvSpPr txBox="1"/>
          <p:nvPr/>
        </p:nvSpPr>
        <p:spPr>
          <a:xfrm>
            <a:off x="2915816" y="5301208"/>
            <a:ext cx="3528391" cy="338554"/>
          </a:xfrm>
          <a:prstGeom prst="rect">
            <a:avLst/>
          </a:prstGeom>
          <a:solidFill>
            <a:schemeClr val="accent1">
              <a:alpha val="0"/>
            </a:schemeClr>
          </a:solidFill>
        </p:spPr>
        <p:txBody>
          <a:bodyPr wrap="square" rtlCol="0">
            <a:spAutoFit/>
          </a:bodyPr>
          <a:lstStyle/>
          <a:p>
            <a:pPr algn="ctr"/>
            <a:r>
              <a:rPr lang="en-GB" sz="1600" dirty="0" smtClean="0"/>
              <a:t>INCREASING ACCURACY</a:t>
            </a:r>
            <a:endParaRPr lang="en-GB" sz="1600" dirty="0"/>
          </a:p>
        </p:txBody>
      </p:sp>
    </p:spTree>
    <p:extLst>
      <p:ext uri="{BB962C8B-B14F-4D97-AF65-F5344CB8AC3E}">
        <p14:creationId xmlns:p14="http://schemas.microsoft.com/office/powerpoint/2010/main" val="303127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Data Verification</a:t>
            </a:r>
          </a:p>
          <a:p>
            <a:endParaRPr lang="en-GB" sz="900" dirty="0" smtClean="0"/>
          </a:p>
          <a:p>
            <a:r>
              <a:rPr lang="en-GB" sz="1800" dirty="0" smtClean="0"/>
              <a:t>An independent external source was used to verify the methodology and outputs produced by TRL</a:t>
            </a:r>
          </a:p>
          <a:p>
            <a:r>
              <a:rPr lang="en-GB" sz="1800" dirty="0" smtClean="0"/>
              <a:t>Verification was carried out by </a:t>
            </a:r>
            <a:r>
              <a:rPr lang="en-GB" sz="1800" dirty="0" err="1" smtClean="0"/>
              <a:t>WRc</a:t>
            </a:r>
            <a:r>
              <a:rPr lang="en-GB" sz="1800" dirty="0" smtClean="0"/>
              <a:t>, a research-based consultancy, that utilises scientific and engineering skills to develop robust and sustainable solutions for clients in the water and waste industry. </a:t>
            </a:r>
            <a:br>
              <a:rPr lang="en-GB" sz="1800" dirty="0" smtClean="0"/>
            </a:br>
            <a:r>
              <a:rPr lang="en-GB" sz="2400" b="1" u="sng" dirty="0" smtClean="0"/>
              <a:t>The Calculator has been verified by </a:t>
            </a:r>
            <a:r>
              <a:rPr lang="en-GB" sz="2400" b="1" u="sng" dirty="0" err="1" smtClean="0"/>
              <a:t>WRc</a:t>
            </a:r>
            <a:endParaRPr lang="en-US" sz="2400" b="1" u="sng" dirty="0"/>
          </a:p>
        </p:txBody>
      </p:sp>
    </p:spTree>
    <p:extLst>
      <p:ext uri="{BB962C8B-B14F-4D97-AF65-F5344CB8AC3E}">
        <p14:creationId xmlns:p14="http://schemas.microsoft.com/office/powerpoint/2010/main" val="870656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1560" y="1412776"/>
            <a:ext cx="7920880" cy="4713387"/>
          </a:xfrm>
        </p:spPr>
        <p:txBody>
          <a:bodyPr>
            <a:normAutofit/>
          </a:bodyPr>
          <a:lstStyle/>
          <a:p>
            <a:pPr marL="0" indent="0">
              <a:buNone/>
            </a:pPr>
            <a:r>
              <a:rPr lang="en-GB" sz="2400" b="1" dirty="0" err="1"/>
              <a:t>WRc</a:t>
            </a:r>
            <a:r>
              <a:rPr lang="en-GB" sz="2400" b="1" dirty="0"/>
              <a:t> Peer Review</a:t>
            </a:r>
          </a:p>
          <a:p>
            <a:endParaRPr lang="en-GB" sz="900" dirty="0" smtClean="0"/>
          </a:p>
          <a:p>
            <a:r>
              <a:rPr lang="en-GB" sz="1800" dirty="0" err="1" smtClean="0"/>
              <a:t>WRc’s</a:t>
            </a:r>
            <a:r>
              <a:rPr lang="en-GB" sz="1800" dirty="0" smtClean="0"/>
              <a:t> </a:t>
            </a:r>
            <a:r>
              <a:rPr lang="en-GB" sz="1800" dirty="0"/>
              <a:t>audit examined the numerous equations developed by TRL to compare outputs between </a:t>
            </a:r>
            <a:r>
              <a:rPr lang="en-GB" sz="1800" dirty="0" err="1"/>
              <a:t>pipejacking</a:t>
            </a:r>
            <a:r>
              <a:rPr lang="en-GB" sz="1800" dirty="0"/>
              <a:t> and conventional open-cut trenching</a:t>
            </a:r>
          </a:p>
          <a:p>
            <a:r>
              <a:rPr lang="en-GB" sz="1800" dirty="0"/>
              <a:t>These calculations traced the input/output of </a:t>
            </a:r>
            <a:r>
              <a:rPr lang="en-GB" sz="1800" dirty="0">
                <a:solidFill>
                  <a:prstClr val="black"/>
                </a:solidFill>
                <a:ea typeface="Calibri"/>
                <a:cs typeface="Times New Roman"/>
              </a:rPr>
              <a:t>CO</a:t>
            </a:r>
            <a:r>
              <a:rPr lang="en-GB" sz="1800" baseline="-25000" dirty="0">
                <a:solidFill>
                  <a:prstClr val="black"/>
                </a:solidFill>
                <a:ea typeface="Calibri"/>
                <a:cs typeface="Times New Roman"/>
              </a:rPr>
              <a:t>2</a:t>
            </a:r>
            <a:r>
              <a:rPr lang="en-GB" sz="1800" dirty="0">
                <a:solidFill>
                  <a:prstClr val="black"/>
                </a:solidFill>
                <a:ea typeface="Calibri"/>
                <a:cs typeface="Times New Roman"/>
              </a:rPr>
              <a:t> for materials, transport, traffic and machinery and equipment</a:t>
            </a:r>
          </a:p>
          <a:p>
            <a:r>
              <a:rPr lang="en-GB" sz="1800" dirty="0" err="1">
                <a:solidFill>
                  <a:prstClr val="black"/>
                </a:solidFill>
                <a:cs typeface="Times New Roman"/>
              </a:rPr>
              <a:t>WRc</a:t>
            </a:r>
            <a:r>
              <a:rPr lang="en-GB" sz="1800" dirty="0">
                <a:solidFill>
                  <a:prstClr val="black"/>
                </a:solidFill>
                <a:cs typeface="Times New Roman"/>
              </a:rPr>
              <a:t> also reviewed the data sources and assumptions used in the calculator although it did not review the sources for emission factors used by TRL as these are generally accepted industry standards</a:t>
            </a:r>
            <a:endParaRPr lang="en-US" sz="1800" dirty="0"/>
          </a:p>
        </p:txBody>
      </p:sp>
    </p:spTree>
    <p:extLst>
      <p:ext uri="{BB962C8B-B14F-4D97-AF65-F5344CB8AC3E}">
        <p14:creationId xmlns:p14="http://schemas.microsoft.com/office/powerpoint/2010/main" val="3381644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02 calculator home 2016.tif"/>
          <p:cNvPicPr>
            <a:picLocks noChangeAspect="1"/>
          </p:cNvPicPr>
          <p:nvPr/>
        </p:nvPicPr>
        <p:blipFill rotWithShape="1">
          <a:blip r:embed="rId2">
            <a:extLst>
              <a:ext uri="{28A0092B-C50C-407E-A947-70E740481C1C}">
                <a14:useLocalDpi xmlns:a14="http://schemas.microsoft.com/office/drawing/2010/main" val="0"/>
              </a:ext>
            </a:extLst>
          </a:blip>
          <a:srcRect l="5127" t="4243" r="4725" b="5163"/>
          <a:stretch/>
        </p:blipFill>
        <p:spPr>
          <a:xfrm>
            <a:off x="2627784" y="1196752"/>
            <a:ext cx="5681134" cy="4536504"/>
          </a:xfrm>
          <a:prstGeom prst="rect">
            <a:avLst/>
          </a:prstGeom>
        </p:spPr>
      </p:pic>
      <p:sp>
        <p:nvSpPr>
          <p:cNvPr id="3" name="Content Placeholder 2"/>
          <p:cNvSpPr>
            <a:spLocks noGrp="1"/>
          </p:cNvSpPr>
          <p:nvPr>
            <p:ph idx="1"/>
          </p:nvPr>
        </p:nvSpPr>
        <p:spPr>
          <a:xfrm>
            <a:off x="611560" y="1412777"/>
            <a:ext cx="7920880" cy="648072"/>
          </a:xfrm>
        </p:spPr>
        <p:txBody>
          <a:bodyPr>
            <a:normAutofit/>
          </a:bodyPr>
          <a:lstStyle/>
          <a:p>
            <a:pPr marL="0" indent="0">
              <a:buNone/>
            </a:pPr>
            <a:r>
              <a:rPr lang="en-GB" sz="2400" b="1" dirty="0" smtClean="0"/>
              <a:t>Home Page</a:t>
            </a:r>
            <a:endParaRPr lang="en-US" sz="2400" b="1" dirty="0"/>
          </a:p>
        </p:txBody>
      </p:sp>
    </p:spTree>
    <p:extLst>
      <p:ext uri="{BB962C8B-B14F-4D97-AF65-F5344CB8AC3E}">
        <p14:creationId xmlns:p14="http://schemas.microsoft.com/office/powerpoint/2010/main" val="125031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7992888" cy="1512168"/>
          </a:xfrm>
        </p:spPr>
        <p:txBody>
          <a:bodyPr>
            <a:noAutofit/>
          </a:bodyPr>
          <a:lstStyle/>
          <a:p>
            <a:pPr marL="0" indent="0">
              <a:buNone/>
            </a:pPr>
            <a:r>
              <a:rPr lang="en-GB" sz="2400" b="1" dirty="0" smtClean="0"/>
              <a:t>User Input Screen: </a:t>
            </a:r>
            <a:r>
              <a:rPr lang="en-GB" sz="2400" dirty="0" smtClean="0"/>
              <a:t>Basic parameters</a:t>
            </a:r>
          </a:p>
          <a:p>
            <a:pPr marL="0" indent="0">
              <a:buNone/>
            </a:pPr>
            <a:r>
              <a:rPr lang="en-GB" sz="1800" dirty="0" smtClean="0"/>
              <a:t>At feasibility stage the only inputs required are diameter, length and depth</a:t>
            </a:r>
            <a:endParaRPr lang="en-US" sz="1800" b="1"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7012"/>
          <a:stretch/>
        </p:blipFill>
        <p:spPr bwMode="auto">
          <a:xfrm>
            <a:off x="683568" y="2414291"/>
            <a:ext cx="7776864" cy="3068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Basic Parameters.tiff"/>
          <p:cNvPicPr>
            <a:picLocks noChangeAspect="1"/>
          </p:cNvPicPr>
          <p:nvPr/>
        </p:nvPicPr>
        <p:blipFill rotWithShape="1">
          <a:blip r:embed="rId4">
            <a:extLst>
              <a:ext uri="{28A0092B-C50C-407E-A947-70E740481C1C}">
                <a14:useLocalDpi xmlns:a14="http://schemas.microsoft.com/office/drawing/2010/main" val="0"/>
              </a:ext>
            </a:extLst>
          </a:blip>
          <a:srcRect r="3676" b="594"/>
          <a:stretch/>
        </p:blipFill>
        <p:spPr>
          <a:xfrm>
            <a:off x="683568" y="2339940"/>
            <a:ext cx="8460432" cy="3587912"/>
          </a:xfrm>
          <a:prstGeom prst="rect">
            <a:avLst/>
          </a:prstGeom>
        </p:spPr>
      </p:pic>
    </p:spTree>
    <p:extLst>
      <p:ext uri="{BB962C8B-B14F-4D97-AF65-F5344CB8AC3E}">
        <p14:creationId xmlns:p14="http://schemas.microsoft.com/office/powerpoint/2010/main" val="1710197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8136904" cy="2016224"/>
          </a:xfrm>
        </p:spPr>
        <p:txBody>
          <a:bodyPr tIns="0" anchor="t" anchorCtr="0">
            <a:normAutofit/>
          </a:bodyPr>
          <a:lstStyle/>
          <a:p>
            <a:pPr marL="0" indent="0">
              <a:buNone/>
            </a:pPr>
            <a:r>
              <a:rPr lang="en-GB" sz="2400" b="1" dirty="0" smtClean="0"/>
              <a:t>User Input Screen: </a:t>
            </a:r>
            <a:br>
              <a:rPr lang="en-GB" sz="2400" b="1" dirty="0" smtClean="0"/>
            </a:br>
            <a:r>
              <a:rPr lang="en-GB" sz="2400" dirty="0" smtClean="0"/>
              <a:t>Site parameters, </a:t>
            </a:r>
            <a:br>
              <a:rPr lang="en-GB" sz="2400" dirty="0" smtClean="0"/>
            </a:br>
            <a:r>
              <a:rPr lang="en-GB" sz="2400" dirty="0" smtClean="0"/>
              <a:t>machinery, </a:t>
            </a:r>
            <a:br>
              <a:rPr lang="en-GB" sz="2400" dirty="0" smtClean="0"/>
            </a:br>
            <a:r>
              <a:rPr lang="en-GB" sz="2400" dirty="0" smtClean="0"/>
              <a:t>transport and traffic</a:t>
            </a:r>
          </a:p>
        </p:txBody>
      </p:sp>
      <p:sp>
        <p:nvSpPr>
          <p:cNvPr id="7" name="TextBox 6"/>
          <p:cNvSpPr txBox="1"/>
          <p:nvPr/>
        </p:nvSpPr>
        <p:spPr>
          <a:xfrm>
            <a:off x="683568" y="3140968"/>
            <a:ext cx="2664296" cy="1200329"/>
          </a:xfrm>
          <a:prstGeom prst="rect">
            <a:avLst/>
          </a:prstGeom>
          <a:noFill/>
        </p:spPr>
        <p:txBody>
          <a:bodyPr wrap="square" rtlCol="0">
            <a:spAutoFit/>
          </a:bodyPr>
          <a:lstStyle/>
          <a:p>
            <a:r>
              <a:rPr lang="en-GB" dirty="0"/>
              <a:t>At feasibility these are default </a:t>
            </a:r>
            <a:r>
              <a:rPr lang="en-GB" dirty="0" smtClean="0"/>
              <a:t>values detailed </a:t>
            </a:r>
            <a:r>
              <a:rPr lang="en-GB" dirty="0"/>
              <a:t>in data sources and assumptions</a:t>
            </a:r>
            <a:endParaRPr lang="en-US" dirty="0"/>
          </a:p>
        </p:txBody>
      </p:sp>
      <p:pic>
        <p:nvPicPr>
          <p:cNvPr id="2" name="Picture 1" descr="Site Parameters.tiff"/>
          <p:cNvPicPr>
            <a:picLocks noChangeAspect="1"/>
          </p:cNvPicPr>
          <p:nvPr/>
        </p:nvPicPr>
        <p:blipFill rotWithShape="1">
          <a:blip r:embed="rId2">
            <a:extLst>
              <a:ext uri="{28A0092B-C50C-407E-A947-70E740481C1C}">
                <a14:useLocalDpi xmlns:a14="http://schemas.microsoft.com/office/drawing/2010/main" val="0"/>
              </a:ext>
            </a:extLst>
          </a:blip>
          <a:srcRect r="10101" b="2178"/>
          <a:stretch/>
        </p:blipFill>
        <p:spPr>
          <a:xfrm>
            <a:off x="3691947" y="1556793"/>
            <a:ext cx="5452053" cy="4367258"/>
          </a:xfrm>
          <a:prstGeom prst="rect">
            <a:avLst/>
          </a:prstGeom>
        </p:spPr>
      </p:pic>
    </p:spTree>
    <p:extLst>
      <p:ext uri="{BB962C8B-B14F-4D97-AF65-F5344CB8AC3E}">
        <p14:creationId xmlns:p14="http://schemas.microsoft.com/office/powerpoint/2010/main" val="631041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7920880" cy="4641379"/>
          </a:xfrm>
        </p:spPr>
        <p:txBody>
          <a:bodyPr>
            <a:normAutofit/>
          </a:bodyPr>
          <a:lstStyle/>
          <a:p>
            <a:pPr marL="0" indent="0">
              <a:buNone/>
            </a:pPr>
            <a:r>
              <a:rPr lang="en-GB" sz="2400" b="1" dirty="0" smtClean="0"/>
              <a:t>Report Output</a:t>
            </a:r>
          </a:p>
          <a:p>
            <a:pPr marL="0" indent="0">
              <a:buNone/>
            </a:pPr>
            <a:endParaRPr lang="en-GB" sz="900" dirty="0" smtClean="0"/>
          </a:p>
          <a:p>
            <a:pPr marL="0" indent="0">
              <a:buNone/>
            </a:pPr>
            <a:r>
              <a:rPr lang="en-GB" sz="1800" dirty="0" smtClean="0"/>
              <a:t>Following data input, reports are produced literally in seconds and can either be saved or printed. Reports include:</a:t>
            </a:r>
          </a:p>
          <a:p>
            <a:r>
              <a:rPr lang="en-GB" sz="1800" b="1" dirty="0" smtClean="0"/>
              <a:t>Basic parameters </a:t>
            </a:r>
            <a:r>
              <a:rPr lang="en-GB" sz="1800" dirty="0" smtClean="0"/>
              <a:t>– diameter, length, depth, manholes/shafts and </a:t>
            </a:r>
            <a:br>
              <a:rPr lang="en-GB" sz="1800" dirty="0" smtClean="0"/>
            </a:br>
            <a:r>
              <a:rPr lang="en-GB" sz="1800" dirty="0" smtClean="0"/>
              <a:t>road type</a:t>
            </a:r>
          </a:p>
          <a:p>
            <a:r>
              <a:rPr lang="en-GB" sz="1800" b="1" dirty="0" smtClean="0"/>
              <a:t>Site parameters </a:t>
            </a:r>
            <a:r>
              <a:rPr lang="en-GB" sz="1800" dirty="0" smtClean="0"/>
              <a:t>– groundwater, construction period and working hours</a:t>
            </a:r>
          </a:p>
          <a:p>
            <a:r>
              <a:rPr lang="en-GB" sz="1800" b="1" dirty="0" smtClean="0"/>
              <a:t>Machinery selection </a:t>
            </a:r>
          </a:p>
          <a:p>
            <a:r>
              <a:rPr lang="en-GB" sz="1800" b="1" dirty="0" smtClean="0"/>
              <a:t>Transport and traffic </a:t>
            </a:r>
            <a:r>
              <a:rPr lang="en-GB" sz="1800" dirty="0" smtClean="0"/>
              <a:t>management options</a:t>
            </a:r>
          </a:p>
          <a:p>
            <a:r>
              <a:rPr lang="en-GB" sz="1800" b="1" dirty="0" smtClean="0"/>
              <a:t>Tonnes of CO</a:t>
            </a:r>
            <a:r>
              <a:rPr lang="en-GB" sz="1800" b="1" baseline="-25000" dirty="0" smtClean="0"/>
              <a:t>2</a:t>
            </a:r>
            <a:r>
              <a:rPr lang="en-GB" sz="1800" b="1" dirty="0" smtClean="0"/>
              <a:t>e generated </a:t>
            </a:r>
            <a:r>
              <a:rPr lang="en-GB" sz="1800" dirty="0" smtClean="0"/>
              <a:t>for each of the above and also for traffic delays at the site for open </a:t>
            </a:r>
            <a:r>
              <a:rPr lang="en-GB" sz="1800" smtClean="0"/>
              <a:t>cut scenario</a:t>
            </a:r>
            <a:endParaRPr lang="en-GB" sz="1800" dirty="0" smtClean="0"/>
          </a:p>
          <a:p>
            <a:r>
              <a:rPr lang="en-GB" sz="1800" b="1" dirty="0" smtClean="0"/>
              <a:t>Data Sources and Assumptions</a:t>
            </a:r>
            <a:endParaRPr lang="en-US" sz="1800" b="1" dirty="0"/>
          </a:p>
          <a:p>
            <a:endParaRPr lang="en-US" sz="1800" dirty="0"/>
          </a:p>
        </p:txBody>
      </p:sp>
    </p:spTree>
    <p:extLst>
      <p:ext uri="{BB962C8B-B14F-4D97-AF65-F5344CB8AC3E}">
        <p14:creationId xmlns:p14="http://schemas.microsoft.com/office/powerpoint/2010/main" val="150587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3672408" cy="720081"/>
          </a:xfrm>
        </p:spPr>
        <p:txBody>
          <a:bodyPr>
            <a:normAutofit/>
          </a:bodyPr>
          <a:lstStyle/>
          <a:p>
            <a:pPr marL="0" indent="0">
              <a:buNone/>
            </a:pPr>
            <a:r>
              <a:rPr lang="en-GB" sz="2400" b="1" dirty="0" smtClean="0"/>
              <a:t>Report Output Screen</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1340768"/>
            <a:ext cx="3190875" cy="416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05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7"/>
            <a:ext cx="7920880" cy="4320480"/>
          </a:xfrm>
        </p:spPr>
        <p:txBody>
          <a:bodyPr>
            <a:normAutofit/>
          </a:bodyPr>
          <a:lstStyle/>
          <a:p>
            <a:pPr marL="0" indent="0">
              <a:buNone/>
            </a:pPr>
            <a:r>
              <a:rPr lang="en-GB" sz="2400" b="1" spc="-150" dirty="0" smtClean="0"/>
              <a:t>Why develop a carbon calculator for utility installation?</a:t>
            </a:r>
            <a:endParaRPr lang="en-GB" sz="2400" spc="-150" dirty="0" smtClean="0"/>
          </a:p>
          <a:p>
            <a:endParaRPr lang="en-GB" sz="900" dirty="0" smtClean="0"/>
          </a:p>
          <a:p>
            <a:r>
              <a:rPr lang="en-GB" sz="1800" dirty="0" smtClean="0"/>
              <a:t>The UK Government through the Department of Energy and Climate Change (DECC) is committed to reducing carbon emissions by 80% on 1990 levels by 2050. This ambition is enshrined in UK law with binding targets spanning successive Parliaments</a:t>
            </a:r>
          </a:p>
          <a:p>
            <a:r>
              <a:rPr lang="en-GB" sz="1800" dirty="0" smtClean="0"/>
              <a:t>Utilities have an obligation to cut emissions and improve energy efficiency under the DECC CRC Energy Efficiency Scheme </a:t>
            </a:r>
          </a:p>
          <a:p>
            <a:r>
              <a:rPr lang="en-GB" sz="1800" dirty="0" smtClean="0"/>
              <a:t>DEFRA’s Key Performance Indicators (KPIs) oblige utilities to demonstrate corporate sustainability</a:t>
            </a:r>
          </a:p>
          <a:p>
            <a:r>
              <a:rPr lang="en-GB" sz="1800" dirty="0" smtClean="0"/>
              <a:t>Carbon emissions apart, it is accepted </a:t>
            </a:r>
            <a:r>
              <a:rPr lang="en-GB" sz="1800" dirty="0"/>
              <a:t>that digging up roads for utility installation when there are practical and economic  alternatives is socially unacceptable</a:t>
            </a:r>
          </a:p>
          <a:p>
            <a:pPr marL="0" indent="0">
              <a:buNone/>
            </a:pPr>
            <a:endParaRPr lang="en-GB" dirty="0" smtClean="0"/>
          </a:p>
          <a:p>
            <a:endParaRPr lang="en-US" dirty="0"/>
          </a:p>
        </p:txBody>
      </p:sp>
    </p:spTree>
    <p:extLst>
      <p:ext uri="{BB962C8B-B14F-4D97-AF65-F5344CB8AC3E}">
        <p14:creationId xmlns:p14="http://schemas.microsoft.com/office/powerpoint/2010/main" val="143609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7920880" cy="4641379"/>
          </a:xfrm>
        </p:spPr>
        <p:txBody>
          <a:bodyPr>
            <a:normAutofit/>
          </a:bodyPr>
          <a:lstStyle/>
          <a:p>
            <a:pPr marL="0" indent="0">
              <a:buNone/>
            </a:pPr>
            <a:r>
              <a:rPr lang="en-GB" sz="2400" b="1" dirty="0" smtClean="0"/>
              <a:t>Examples of CO</a:t>
            </a:r>
            <a:r>
              <a:rPr lang="en-GB" sz="2400" b="1" baseline="-25000" dirty="0" smtClean="0"/>
              <a:t>2</a:t>
            </a:r>
            <a:r>
              <a:rPr lang="en-GB" sz="2400" b="1" dirty="0" smtClean="0"/>
              <a:t> Savings using pipejacking</a:t>
            </a:r>
            <a:endParaRPr lang="en-US" sz="2400" b="1" dirty="0"/>
          </a:p>
          <a:p>
            <a:endParaRPr lang="en-GB" sz="900" dirty="0" smtClean="0"/>
          </a:p>
          <a:p>
            <a:r>
              <a:rPr lang="en-GB" sz="2400" dirty="0" smtClean="0"/>
              <a:t>600mm </a:t>
            </a:r>
            <a:r>
              <a:rPr lang="en-GB" sz="2400" dirty="0" err="1" smtClean="0"/>
              <a:t>dia</a:t>
            </a:r>
            <a:r>
              <a:rPr lang="en-GB" sz="2400" dirty="0" smtClean="0"/>
              <a:t> x 500m length x 6m deep – </a:t>
            </a:r>
            <a:r>
              <a:rPr lang="en-GB" sz="2400" b="1" dirty="0" smtClean="0"/>
              <a:t>75% </a:t>
            </a:r>
            <a:r>
              <a:rPr lang="en-GB" sz="2400" dirty="0" smtClean="0"/>
              <a:t>saving </a:t>
            </a:r>
            <a:r>
              <a:rPr lang="en-GB" sz="1800" dirty="0" smtClean="0"/>
              <a:t/>
            </a:r>
            <a:br>
              <a:rPr lang="en-GB" sz="1800" dirty="0" smtClean="0"/>
            </a:br>
            <a:r>
              <a:rPr lang="en-GB" sz="1800" dirty="0" smtClean="0"/>
              <a:t>(Open cut  492.4 tonnes: Pipejacking 124.6 tonnes)</a:t>
            </a:r>
          </a:p>
          <a:p>
            <a:r>
              <a:rPr lang="en-GB" sz="2400" dirty="0" smtClean="0"/>
              <a:t>1200mm </a:t>
            </a:r>
            <a:r>
              <a:rPr lang="en-GB" sz="2400" dirty="0" err="1" smtClean="0"/>
              <a:t>dia</a:t>
            </a:r>
            <a:r>
              <a:rPr lang="en-GB" sz="2400" dirty="0" smtClean="0"/>
              <a:t> x 500m length x 6m deep </a:t>
            </a:r>
            <a:r>
              <a:rPr lang="en-GB" sz="2400" smtClean="0"/>
              <a:t>– </a:t>
            </a:r>
            <a:r>
              <a:rPr lang="en-GB" sz="2400" b="1" smtClean="0"/>
              <a:t>57% </a:t>
            </a:r>
            <a:r>
              <a:rPr lang="en-GB" sz="2400" dirty="0" smtClean="0"/>
              <a:t>saving </a:t>
            </a:r>
            <a:r>
              <a:rPr lang="en-GB" sz="1800" dirty="0" smtClean="0"/>
              <a:t/>
            </a:r>
            <a:br>
              <a:rPr lang="en-GB" sz="1800" dirty="0" smtClean="0"/>
            </a:br>
            <a:r>
              <a:rPr lang="en-GB" sz="1800" dirty="0" smtClean="0"/>
              <a:t>(Open cut 756.5 tonnes: Pipejacking 328.3 tonnes)</a:t>
            </a:r>
          </a:p>
          <a:p>
            <a:r>
              <a:rPr lang="en-GB" sz="2400" dirty="0" smtClean="0"/>
              <a:t>600mm </a:t>
            </a:r>
            <a:r>
              <a:rPr lang="en-GB" sz="2400" dirty="0" err="1" smtClean="0"/>
              <a:t>dia</a:t>
            </a:r>
            <a:r>
              <a:rPr lang="en-GB" sz="2400" dirty="0" smtClean="0"/>
              <a:t> x 500m length x 4m deep – </a:t>
            </a:r>
            <a:r>
              <a:rPr lang="en-GB" sz="2400" b="1" dirty="0" smtClean="0"/>
              <a:t>67% </a:t>
            </a:r>
            <a:r>
              <a:rPr lang="en-GB" sz="2400" dirty="0" smtClean="0"/>
              <a:t>saving </a:t>
            </a:r>
            <a:r>
              <a:rPr lang="en-GB" sz="1800" dirty="0" smtClean="0"/>
              <a:t/>
            </a:r>
            <a:br>
              <a:rPr lang="en-GB" sz="1800" dirty="0" smtClean="0"/>
            </a:br>
            <a:r>
              <a:rPr lang="en-GB" sz="1800" dirty="0" smtClean="0"/>
              <a:t>(Open cut 351.4 tonnes: Pipejacking 113.3 tonnes)</a:t>
            </a:r>
          </a:p>
          <a:p>
            <a:r>
              <a:rPr lang="en-GB" sz="2400" dirty="0" smtClean="0"/>
              <a:t>1200mm </a:t>
            </a:r>
            <a:r>
              <a:rPr lang="en-GB" sz="2400" dirty="0" err="1" smtClean="0"/>
              <a:t>dia</a:t>
            </a:r>
            <a:r>
              <a:rPr lang="en-GB" sz="2400" dirty="0" smtClean="0"/>
              <a:t> x 500m length x 4m deep – </a:t>
            </a:r>
            <a:r>
              <a:rPr lang="en-GB" sz="2400" b="1" dirty="0" smtClean="0"/>
              <a:t>47% </a:t>
            </a:r>
            <a:r>
              <a:rPr lang="en-GB" sz="2400" dirty="0" smtClean="0"/>
              <a:t>saving </a:t>
            </a:r>
            <a:r>
              <a:rPr lang="en-GB" sz="1800" dirty="0" smtClean="0"/>
              <a:t/>
            </a:r>
            <a:br>
              <a:rPr lang="en-GB" sz="1800" dirty="0" smtClean="0"/>
            </a:br>
            <a:r>
              <a:rPr lang="en-GB" sz="1800" dirty="0" smtClean="0"/>
              <a:t>(Open cut 570.6 tonnes: Pipejacking 301.8 tonnes)</a:t>
            </a:r>
          </a:p>
          <a:p>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44022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00200"/>
            <a:ext cx="7920880" cy="4525963"/>
          </a:xfrm>
        </p:spPr>
        <p:txBody>
          <a:bodyPr>
            <a:normAutofit/>
          </a:bodyPr>
          <a:lstStyle/>
          <a:p>
            <a:pPr marL="0" indent="0">
              <a:buNone/>
            </a:pPr>
            <a:r>
              <a:rPr lang="en-GB" sz="2400" b="1" dirty="0" smtClean="0"/>
              <a:t>Overview</a:t>
            </a:r>
            <a:r>
              <a:rPr lang="en-GB" sz="2400" dirty="0" smtClean="0"/>
              <a:t> </a:t>
            </a:r>
          </a:p>
          <a:p>
            <a:endParaRPr lang="en-GB" sz="900" dirty="0" smtClean="0"/>
          </a:p>
          <a:p>
            <a:r>
              <a:rPr lang="en-GB" sz="1800" dirty="0" smtClean="0"/>
              <a:t>Carbon savings only represents one of the benefits offered through the use of trenchless technology with emission savings of up to 75%</a:t>
            </a:r>
          </a:p>
          <a:p>
            <a:r>
              <a:rPr lang="en-GB" sz="1800" dirty="0" smtClean="0"/>
              <a:t>Pavement life is reduced by up to 30% by open cut construction</a:t>
            </a:r>
          </a:p>
          <a:p>
            <a:r>
              <a:rPr lang="en-GB" sz="1800" dirty="0" smtClean="0"/>
              <a:t>Lane rental costs for open-cut of up to £2,500 per day are a real cost to the community</a:t>
            </a:r>
          </a:p>
          <a:p>
            <a:r>
              <a:rPr lang="en-GB" sz="1800" dirty="0" err="1" smtClean="0"/>
              <a:t>Roadworks</a:t>
            </a:r>
            <a:r>
              <a:rPr lang="en-GB" sz="1800" dirty="0" smtClean="0"/>
              <a:t> related congestion costs the economy £4bn a year </a:t>
            </a:r>
            <a:br>
              <a:rPr lang="en-GB" sz="1800" dirty="0" smtClean="0"/>
            </a:br>
            <a:r>
              <a:rPr lang="en-GB" sz="1800" dirty="0" smtClean="0"/>
              <a:t>(</a:t>
            </a:r>
            <a:r>
              <a:rPr lang="en-GB" sz="1800" dirty="0" err="1" smtClean="0"/>
              <a:t>DfT</a:t>
            </a:r>
            <a:r>
              <a:rPr lang="en-GB" sz="1800" dirty="0" smtClean="0"/>
              <a:t> press release Jan 2012)</a:t>
            </a:r>
          </a:p>
          <a:p>
            <a:endParaRPr lang="en-GB" dirty="0" smtClean="0"/>
          </a:p>
          <a:p>
            <a:endParaRPr lang="en-US" dirty="0"/>
          </a:p>
        </p:txBody>
      </p:sp>
    </p:spTree>
    <p:extLst>
      <p:ext uri="{BB962C8B-B14F-4D97-AF65-F5344CB8AC3E}">
        <p14:creationId xmlns:p14="http://schemas.microsoft.com/office/powerpoint/2010/main" val="3564416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9792" y="3624687"/>
            <a:ext cx="3816424" cy="913070"/>
          </a:xfrm>
          <a:prstGeom prst="rect">
            <a:avLst/>
          </a:prstGeom>
          <a:noFill/>
        </p:spPr>
        <p:txBody>
          <a:bodyPr wrap="square" rtlCol="0">
            <a:spAutoFit/>
          </a:bodyPr>
          <a:lstStyle/>
          <a:p>
            <a:pPr algn="ctr"/>
            <a:r>
              <a:rPr lang="en-GB" sz="2000" baseline="30000" dirty="0" smtClean="0"/>
              <a:t>Your </a:t>
            </a:r>
            <a:r>
              <a:rPr lang="en-GB" sz="2000" baseline="30000" dirty="0"/>
              <a:t>guarantee of quality and </a:t>
            </a:r>
            <a:r>
              <a:rPr lang="en-GB" sz="2000" baseline="30000" dirty="0" smtClean="0"/>
              <a:t>experience</a:t>
            </a:r>
          </a:p>
          <a:p>
            <a:pPr algn="ctr"/>
            <a:endParaRPr lang="en-US" sz="2000" b="1" baseline="30000" dirty="0" smtClean="0"/>
          </a:p>
          <a:p>
            <a:pPr algn="ctr"/>
            <a:r>
              <a:rPr lang="en-US" sz="2000" b="1" baseline="30000" dirty="0" err="1" smtClean="0"/>
              <a:t>www.pipejacking.org</a:t>
            </a:r>
            <a:endParaRPr lang="en-US" sz="2000" b="1" baseline="30000" dirty="0"/>
          </a:p>
          <a:p>
            <a:pPr algn="ctr"/>
            <a:endParaRPr lang="en-GB" sz="2000" baseline="30000" dirty="0"/>
          </a:p>
        </p:txBody>
      </p:sp>
      <p:pic>
        <p:nvPicPr>
          <p:cNvPr id="6" name="Picture 5" descr="PJA logo 2014 M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564904"/>
            <a:ext cx="1954496" cy="823720"/>
          </a:xfrm>
          <a:prstGeom prst="rect">
            <a:avLst/>
          </a:prstGeom>
        </p:spPr>
      </p:pic>
    </p:spTree>
    <p:extLst>
      <p:ext uri="{BB962C8B-B14F-4D97-AF65-F5344CB8AC3E}">
        <p14:creationId xmlns:p14="http://schemas.microsoft.com/office/powerpoint/2010/main" val="756758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12776"/>
            <a:ext cx="7920880" cy="4741987"/>
          </a:xfrm>
        </p:spPr>
        <p:txBody>
          <a:bodyPr>
            <a:normAutofit fontScale="70000" lnSpcReduction="20000"/>
          </a:bodyPr>
          <a:lstStyle/>
          <a:p>
            <a:pPr marL="0" indent="0">
              <a:buNone/>
            </a:pPr>
            <a:r>
              <a:rPr lang="en-GB" sz="3400" b="1" dirty="0"/>
              <a:t>Background</a:t>
            </a:r>
          </a:p>
          <a:p>
            <a:endParaRPr lang="en-GB" sz="1300" dirty="0" smtClean="0"/>
          </a:p>
          <a:p>
            <a:pPr>
              <a:lnSpc>
                <a:spcPct val="120000"/>
              </a:lnSpc>
            </a:pPr>
            <a:r>
              <a:rPr lang="en-GB" sz="2600" dirty="0" smtClean="0"/>
              <a:t>A </a:t>
            </a:r>
            <a:r>
              <a:rPr lang="en-GB" sz="2600" dirty="0"/>
              <a:t>carbon calculator developed to highlight the reduction potential of trenchless technology had been developed by the British Colombia Chapter of the North American Society of Trenchless Technology in association with the Action on Climate Change Team (ACT) of Simon Fraser University in British Columbia</a:t>
            </a:r>
          </a:p>
          <a:p>
            <a:pPr>
              <a:lnSpc>
                <a:spcPct val="120000"/>
              </a:lnSpc>
            </a:pPr>
            <a:r>
              <a:rPr lang="en-GB" sz="2600" dirty="0"/>
              <a:t>The project was transferred to NYSEARCH, a New York based research group, that works on behalf of North American gas and water utilities and the project put on hold</a:t>
            </a:r>
          </a:p>
          <a:p>
            <a:pPr>
              <a:lnSpc>
                <a:spcPct val="120000"/>
              </a:lnSpc>
            </a:pPr>
            <a:r>
              <a:rPr lang="en-GB" sz="2600" dirty="0"/>
              <a:t>As a result the UK Pipe Jacking Association decided to </a:t>
            </a:r>
            <a:r>
              <a:rPr lang="en-GB" sz="2600" dirty="0" smtClean="0"/>
              <a:t>sponsor the development of a free and easy to use calculator </a:t>
            </a:r>
            <a:r>
              <a:rPr lang="en-GB" sz="2600" dirty="0"/>
              <a:t>and appointed TRL to carry out the project</a:t>
            </a:r>
            <a:r>
              <a:rPr lang="en-GB" sz="2300" dirty="0" smtClean="0"/>
              <a:t/>
            </a:r>
            <a:br>
              <a:rPr lang="en-GB" sz="2300" dirty="0" smtClean="0"/>
            </a:br>
            <a:r>
              <a:rPr lang="en-GB" dirty="0" smtClean="0"/>
              <a:t/>
            </a:r>
            <a:br>
              <a:rPr lang="en-GB" dirty="0" smtClean="0"/>
            </a:br>
            <a:endParaRPr lang="en-GB" dirty="0" smtClean="0"/>
          </a:p>
          <a:p>
            <a:pPr marL="0" indent="0">
              <a:buNone/>
            </a:pPr>
            <a:endParaRPr lang="en-US" dirty="0"/>
          </a:p>
        </p:txBody>
      </p:sp>
    </p:spTree>
    <p:extLst>
      <p:ext uri="{BB962C8B-B14F-4D97-AF65-F5344CB8AC3E}">
        <p14:creationId xmlns:p14="http://schemas.microsoft.com/office/powerpoint/2010/main" val="3600386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nchless v Open-Cu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9400" y="1268760"/>
            <a:ext cx="6041136" cy="4210572"/>
          </a:xfrm>
          <a:prstGeom prst="rect">
            <a:avLst/>
          </a:prstGeom>
        </p:spPr>
      </p:pic>
      <p:sp>
        <p:nvSpPr>
          <p:cNvPr id="3" name="Content Placeholder 2"/>
          <p:cNvSpPr>
            <a:spLocks noGrp="1"/>
          </p:cNvSpPr>
          <p:nvPr>
            <p:ph idx="1"/>
          </p:nvPr>
        </p:nvSpPr>
        <p:spPr>
          <a:xfrm>
            <a:off x="1547664" y="1960240"/>
            <a:ext cx="3024336" cy="648072"/>
          </a:xfrm>
        </p:spPr>
        <p:txBody>
          <a:bodyPr>
            <a:normAutofit/>
          </a:bodyPr>
          <a:lstStyle/>
          <a:p>
            <a:pPr marL="0" indent="0" algn="ctr">
              <a:buNone/>
            </a:pPr>
            <a:r>
              <a:rPr lang="en-GB" sz="2400" b="1" dirty="0" smtClean="0">
                <a:solidFill>
                  <a:schemeClr val="bg1"/>
                </a:solidFill>
              </a:rPr>
              <a:t>Trenchless</a:t>
            </a:r>
            <a:endParaRPr lang="en-US" sz="2400" dirty="0">
              <a:solidFill>
                <a:schemeClr val="bg1"/>
              </a:solidFill>
            </a:endParaRPr>
          </a:p>
        </p:txBody>
      </p:sp>
      <p:sp>
        <p:nvSpPr>
          <p:cNvPr id="6" name="Content Placeholder 2"/>
          <p:cNvSpPr txBox="1">
            <a:spLocks/>
          </p:cNvSpPr>
          <p:nvPr/>
        </p:nvSpPr>
        <p:spPr>
          <a:xfrm>
            <a:off x="4572000" y="1960240"/>
            <a:ext cx="3024336" cy="964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b="1" dirty="0" smtClean="0">
                <a:solidFill>
                  <a:srgbClr val="FFFFFF"/>
                </a:solidFill>
              </a:rPr>
              <a:t>Open-Cut</a:t>
            </a:r>
          </a:p>
          <a:p>
            <a:pPr marL="0" indent="0">
              <a:buFont typeface="Arial" pitchFamily="34" charset="0"/>
              <a:buNone/>
            </a:pPr>
            <a:endParaRPr lang="en-US" sz="2400" dirty="0"/>
          </a:p>
        </p:txBody>
      </p:sp>
    </p:spTree>
    <p:extLst>
      <p:ext uri="{BB962C8B-B14F-4D97-AF65-F5344CB8AC3E}">
        <p14:creationId xmlns:p14="http://schemas.microsoft.com/office/powerpoint/2010/main" val="962299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87" y="1435585"/>
            <a:ext cx="6169713" cy="4345465"/>
          </a:xfrm>
          <a:prstGeom prst="rect">
            <a:avLst/>
          </a:prstGeom>
        </p:spPr>
      </p:pic>
      <p:sp>
        <p:nvSpPr>
          <p:cNvPr id="3077" name="Rectangle 5"/>
          <p:cNvSpPr>
            <a:spLocks noGrp="1" noChangeArrowheads="1"/>
          </p:cNvSpPr>
          <p:nvPr>
            <p:ph type="body" idx="1"/>
          </p:nvPr>
        </p:nvSpPr>
        <p:spPr>
          <a:xfrm>
            <a:off x="611560" y="1412776"/>
            <a:ext cx="8352928" cy="4464496"/>
          </a:xfrm>
        </p:spPr>
        <p:txBody>
          <a:bodyPr>
            <a:normAutofit/>
          </a:bodyPr>
          <a:lstStyle/>
          <a:p>
            <a:pPr>
              <a:buFont typeface="Wingdings" pitchFamily="2" charset="2"/>
              <a:buNone/>
            </a:pPr>
            <a:r>
              <a:rPr lang="en-IE" sz="2400" b="1" dirty="0"/>
              <a:t>Pipe Jacking is an integrated system linking:</a:t>
            </a:r>
          </a:p>
          <a:p>
            <a:pPr>
              <a:buFont typeface="Wingdings" pitchFamily="2" charset="2"/>
              <a:buNone/>
            </a:pPr>
            <a:endParaRPr lang="en-IE" sz="900" dirty="0" smtClean="0"/>
          </a:p>
          <a:p>
            <a:pPr>
              <a:buFont typeface="Wingdings" pitchFamily="2" charset="2"/>
              <a:buNone/>
            </a:pPr>
            <a:endParaRPr lang="en-IE" sz="900" dirty="0"/>
          </a:p>
          <a:p>
            <a:pPr>
              <a:buFont typeface="Arial"/>
              <a:buChar char="•"/>
            </a:pPr>
            <a:r>
              <a:rPr lang="en-IE" sz="1800" dirty="0"/>
              <a:t>soils </a:t>
            </a:r>
          </a:p>
          <a:p>
            <a:pPr>
              <a:buFont typeface="Arial"/>
              <a:buChar char="•"/>
            </a:pPr>
            <a:r>
              <a:rPr lang="en-IE" sz="1800" dirty="0"/>
              <a:t>jacking </a:t>
            </a:r>
            <a:r>
              <a:rPr lang="en-IE" sz="1800" dirty="0" smtClean="0"/>
              <a:t>shaft</a:t>
            </a:r>
            <a:endParaRPr lang="en-IE" sz="1800" dirty="0"/>
          </a:p>
          <a:p>
            <a:pPr>
              <a:buFont typeface="Arial"/>
              <a:buChar char="•"/>
            </a:pPr>
            <a:r>
              <a:rPr lang="en-IE" sz="1800" dirty="0"/>
              <a:t>pipes</a:t>
            </a:r>
          </a:p>
          <a:p>
            <a:pPr>
              <a:buFont typeface="Arial"/>
              <a:buChar char="•"/>
            </a:pPr>
            <a:r>
              <a:rPr lang="en-IE" sz="1800" dirty="0"/>
              <a:t>shields</a:t>
            </a:r>
          </a:p>
          <a:p>
            <a:pPr>
              <a:buFont typeface="Arial"/>
              <a:buChar char="•"/>
            </a:pPr>
            <a:r>
              <a:rPr lang="en-IE" sz="1800" dirty="0"/>
              <a:t>jacking loads</a:t>
            </a:r>
          </a:p>
          <a:p>
            <a:pPr>
              <a:buFont typeface="Arial"/>
              <a:buChar char="•"/>
            </a:pPr>
            <a:r>
              <a:rPr lang="en-IE" sz="1800" dirty="0"/>
              <a:t>engineering</a:t>
            </a:r>
          </a:p>
          <a:p>
            <a:pPr>
              <a:buNone/>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wipe(up)">
                                      <p:cBhvr>
                                        <p:cTn id="7" dur="500"/>
                                        <p:tgtEl>
                                          <p:spTgt spid="307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animEffect transition="in" filter="wipe(up)">
                                      <p:cBhvr>
                                        <p:cTn id="11" dur="500"/>
                                        <p:tgtEl>
                                          <p:spTgt spid="3077">
                                            <p:txEl>
                                              <p:pRg st="3" end="3"/>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animEffect transition="in" filter="wipe(up)">
                                      <p:cBhvr>
                                        <p:cTn id="15" dur="500"/>
                                        <p:tgtEl>
                                          <p:spTgt spid="3077">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77">
                                            <p:txEl>
                                              <p:pRg st="5" end="5"/>
                                            </p:txEl>
                                          </p:spTgt>
                                        </p:tgtEl>
                                        <p:attrNameLst>
                                          <p:attrName>style.visibility</p:attrName>
                                        </p:attrNameLst>
                                      </p:cBhvr>
                                      <p:to>
                                        <p:strVal val="visible"/>
                                      </p:to>
                                    </p:set>
                                    <p:animEffect transition="in" filter="wipe(up)">
                                      <p:cBhvr>
                                        <p:cTn id="19" dur="500"/>
                                        <p:tgtEl>
                                          <p:spTgt spid="3077">
                                            <p:txEl>
                                              <p:pRg st="5" end="5"/>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077">
                                            <p:txEl>
                                              <p:pRg st="6" end="6"/>
                                            </p:txEl>
                                          </p:spTgt>
                                        </p:tgtEl>
                                        <p:attrNameLst>
                                          <p:attrName>style.visibility</p:attrName>
                                        </p:attrNameLst>
                                      </p:cBhvr>
                                      <p:to>
                                        <p:strVal val="visible"/>
                                      </p:to>
                                    </p:set>
                                    <p:animEffect transition="in" filter="wipe(up)">
                                      <p:cBhvr>
                                        <p:cTn id="23" dur="500"/>
                                        <p:tgtEl>
                                          <p:spTgt spid="3077">
                                            <p:txEl>
                                              <p:pRg st="6" end="6"/>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77">
                                            <p:txEl>
                                              <p:pRg st="7" end="7"/>
                                            </p:txEl>
                                          </p:spTgt>
                                        </p:tgtEl>
                                        <p:attrNameLst>
                                          <p:attrName>style.visibility</p:attrName>
                                        </p:attrNameLst>
                                      </p:cBhvr>
                                      <p:to>
                                        <p:strVal val="visible"/>
                                      </p:to>
                                    </p:set>
                                    <p:animEffect transition="in" filter="wipe(up)">
                                      <p:cBhvr>
                                        <p:cTn id="27" dur="500"/>
                                        <p:tgtEl>
                                          <p:spTgt spid="3077">
                                            <p:txEl>
                                              <p:pRg st="7" end="7"/>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077">
                                            <p:txEl>
                                              <p:pRg st="8" end="8"/>
                                            </p:txEl>
                                          </p:spTgt>
                                        </p:tgtEl>
                                        <p:attrNameLst>
                                          <p:attrName>style.visibility</p:attrName>
                                        </p:attrNameLst>
                                      </p:cBhvr>
                                      <p:to>
                                        <p:strVal val="visible"/>
                                      </p:to>
                                    </p:set>
                                    <p:animEffect transition="in" filter="wipe(up)">
                                      <p:cBhvr>
                                        <p:cTn id="31" dur="500"/>
                                        <p:tgtEl>
                                          <p:spTgt spid="307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bldLvl="2"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Objective</a:t>
            </a:r>
          </a:p>
          <a:p>
            <a:pPr marL="0" indent="0">
              <a:buNone/>
            </a:pPr>
            <a:endParaRPr lang="en-GB" sz="900" dirty="0" smtClean="0"/>
          </a:p>
          <a:p>
            <a:pPr marL="0" indent="0">
              <a:buNone/>
            </a:pPr>
            <a:r>
              <a:rPr lang="en-GB" sz="1800" dirty="0" smtClean="0"/>
              <a:t>To develop a calculator to compare carbon emissions for pipe jacking and </a:t>
            </a:r>
            <a:r>
              <a:rPr lang="en-GB" sz="1800" dirty="0" err="1" smtClean="0"/>
              <a:t>microtunnelling</a:t>
            </a:r>
            <a:r>
              <a:rPr lang="en-GB" sz="1800" dirty="0" smtClean="0"/>
              <a:t> with open-cut construction for sewer and utility pipeline installation that was:</a:t>
            </a:r>
          </a:p>
          <a:p>
            <a:pPr lvl="1"/>
            <a:r>
              <a:rPr lang="en-GB" sz="1800" b="1" dirty="0" smtClean="0"/>
              <a:t>Easy to use</a:t>
            </a:r>
          </a:p>
          <a:p>
            <a:pPr lvl="1"/>
            <a:r>
              <a:rPr lang="en-GB" sz="1800" b="1" dirty="0" smtClean="0"/>
              <a:t>Transparent</a:t>
            </a:r>
          </a:p>
          <a:p>
            <a:pPr lvl="1"/>
            <a:r>
              <a:rPr lang="en-GB" sz="1800" b="1" dirty="0" smtClean="0"/>
              <a:t>Comprehensive</a:t>
            </a:r>
            <a:r>
              <a:rPr lang="en-GB" sz="1800" dirty="0" smtClean="0"/>
              <a:t> – to include all parameters</a:t>
            </a:r>
          </a:p>
          <a:p>
            <a:pPr lvl="1"/>
            <a:r>
              <a:rPr lang="en-GB" sz="1800" b="1" dirty="0" smtClean="0"/>
              <a:t>Authoritative</a:t>
            </a:r>
          </a:p>
          <a:p>
            <a:pPr lvl="1"/>
            <a:r>
              <a:rPr lang="en-GB" sz="1800" b="1" dirty="0" smtClean="0"/>
              <a:t>Verified</a:t>
            </a:r>
            <a:endParaRPr lang="en-US" sz="1800" b="1" dirty="0"/>
          </a:p>
        </p:txBody>
      </p:sp>
    </p:spTree>
    <p:extLst>
      <p:ext uri="{BB962C8B-B14F-4D97-AF65-F5344CB8AC3E}">
        <p14:creationId xmlns:p14="http://schemas.microsoft.com/office/powerpoint/2010/main" val="106687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Input Datasets</a:t>
            </a:r>
          </a:p>
          <a:p>
            <a:pPr marL="0" indent="0">
              <a:buNone/>
            </a:pPr>
            <a:endParaRPr lang="en-GB" sz="900" dirty="0" smtClean="0"/>
          </a:p>
          <a:p>
            <a:pPr marL="0" indent="0">
              <a:buNone/>
            </a:pPr>
            <a:r>
              <a:rPr lang="en-GB" sz="1800" dirty="0" smtClean="0"/>
              <a:t>The PJA prepared a range of datasets covering all pipe jacking and </a:t>
            </a:r>
            <a:r>
              <a:rPr lang="en-GB" sz="1800" dirty="0" err="1" smtClean="0"/>
              <a:t>microtunelling</a:t>
            </a:r>
            <a:r>
              <a:rPr lang="en-GB" sz="1800" dirty="0" smtClean="0"/>
              <a:t> and open-cut operations:</a:t>
            </a:r>
          </a:p>
          <a:p>
            <a:r>
              <a:rPr lang="en-GB" sz="1800" b="1" dirty="0" smtClean="0"/>
              <a:t>Comprehensive materials schedule </a:t>
            </a:r>
            <a:r>
              <a:rPr lang="en-GB" sz="1800" dirty="0" smtClean="0"/>
              <a:t>for all pipe diameters from 200 – 2400mm to include manholes, shafts, base slabs and all other components that impact on carbon emissions</a:t>
            </a:r>
          </a:p>
          <a:p>
            <a:r>
              <a:rPr lang="en-GB" sz="1800" b="1" dirty="0" smtClean="0"/>
              <a:t>Plant schedules </a:t>
            </a:r>
            <a:r>
              <a:rPr lang="en-GB" sz="1800" dirty="0" smtClean="0"/>
              <a:t>for both scenarios together with energy usage</a:t>
            </a:r>
          </a:p>
          <a:p>
            <a:r>
              <a:rPr lang="en-GB" sz="1800" b="1" dirty="0" smtClean="0"/>
              <a:t>Machinery selection </a:t>
            </a:r>
            <a:r>
              <a:rPr lang="en-GB" sz="1800" dirty="0" smtClean="0"/>
              <a:t>for all diameters in differing ground conditions, both wet and dry</a:t>
            </a:r>
          </a:p>
          <a:p>
            <a:r>
              <a:rPr lang="en-GB" sz="1800" b="1" dirty="0" smtClean="0"/>
              <a:t>Project duration </a:t>
            </a:r>
            <a:r>
              <a:rPr lang="en-GB" sz="1800" dirty="0" smtClean="0"/>
              <a:t>– realistic outputs and daily hours worked</a:t>
            </a:r>
          </a:p>
          <a:p>
            <a:r>
              <a:rPr lang="en-GB" sz="1800" b="1" dirty="0" smtClean="0"/>
              <a:t>Average haulage distances </a:t>
            </a:r>
            <a:r>
              <a:rPr lang="en-GB" sz="1800" dirty="0" smtClean="0"/>
              <a:t>for plant and materials</a:t>
            </a:r>
            <a:endParaRPr lang="en-US" sz="1800" dirty="0"/>
          </a:p>
        </p:txBody>
      </p:sp>
    </p:spTree>
    <p:extLst>
      <p:ext uri="{BB962C8B-B14F-4D97-AF65-F5344CB8AC3E}">
        <p14:creationId xmlns:p14="http://schemas.microsoft.com/office/powerpoint/2010/main" val="378622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Consultant Appointed</a:t>
            </a:r>
          </a:p>
          <a:p>
            <a:endParaRPr lang="en-GB" sz="900" dirty="0" smtClean="0"/>
          </a:p>
          <a:p>
            <a:r>
              <a:rPr lang="en-GB" sz="1800" dirty="0" smtClean="0"/>
              <a:t>The PJA appointed TRL to carry out the project. TRL is an internationally recognised centre of excellence providing world-class research, consultancy, testing and certification for all aspects of transport</a:t>
            </a:r>
          </a:p>
          <a:p>
            <a:r>
              <a:rPr lang="en-GB" sz="1800" dirty="0" smtClean="0"/>
              <a:t>The Association had worked with TRL previously in the production of a report “Mitigating the disruption caused by utility </a:t>
            </a:r>
            <a:r>
              <a:rPr lang="en-GB" sz="1800" dirty="0" err="1" smtClean="0"/>
              <a:t>roadworks</a:t>
            </a:r>
            <a:r>
              <a:rPr lang="en-GB" sz="1800" dirty="0" smtClean="0"/>
              <a:t>” which it is believed had a significant influence in revisions to the New Roads and </a:t>
            </a:r>
            <a:r>
              <a:rPr lang="en-GB" sz="1800" dirty="0" err="1" smtClean="0"/>
              <a:t>Streetworks</a:t>
            </a:r>
            <a:r>
              <a:rPr lang="en-GB" sz="1800" dirty="0" smtClean="0"/>
              <a:t> Act and the introduction of Lane Rental</a:t>
            </a:r>
            <a:endParaRPr lang="en-US" sz="1800" dirty="0"/>
          </a:p>
        </p:txBody>
      </p:sp>
    </p:spTree>
    <p:extLst>
      <p:ext uri="{BB962C8B-B14F-4D97-AF65-F5344CB8AC3E}">
        <p14:creationId xmlns:p14="http://schemas.microsoft.com/office/powerpoint/2010/main" val="897252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920880" cy="4713387"/>
          </a:xfrm>
        </p:spPr>
        <p:txBody>
          <a:bodyPr>
            <a:normAutofit/>
          </a:bodyPr>
          <a:lstStyle/>
          <a:p>
            <a:pPr marL="0" indent="0">
              <a:buNone/>
            </a:pPr>
            <a:r>
              <a:rPr lang="en-GB" sz="2400" b="1" dirty="0" smtClean="0"/>
              <a:t>TRL Data Sources and Protocols</a:t>
            </a:r>
          </a:p>
          <a:p>
            <a:endParaRPr lang="en-GB" sz="900" dirty="0" smtClean="0"/>
          </a:p>
          <a:p>
            <a:r>
              <a:rPr lang="en-GB" sz="1800" dirty="0" smtClean="0"/>
              <a:t>University of Bath Inventory of Carbon and Energy for construction materials</a:t>
            </a:r>
          </a:p>
          <a:p>
            <a:r>
              <a:rPr lang="en-GB" sz="1800" dirty="0" smtClean="0"/>
              <a:t>Concrete Pipeline Systems Association – Carbon Footprint of pipes, slabs and manholes</a:t>
            </a:r>
          </a:p>
          <a:p>
            <a:r>
              <a:rPr lang="en-GB" sz="1800" dirty="0" smtClean="0"/>
              <a:t>TRL’s QUADRO program (Queues and Delays at </a:t>
            </a:r>
            <a:r>
              <a:rPr lang="en-GB" sz="1800" dirty="0" err="1" smtClean="0"/>
              <a:t>Roadworks</a:t>
            </a:r>
            <a:r>
              <a:rPr lang="en-GB" sz="1800" dirty="0" smtClean="0"/>
              <a:t>)</a:t>
            </a:r>
          </a:p>
          <a:p>
            <a:r>
              <a:rPr lang="en-GB" sz="1800" dirty="0" smtClean="0"/>
              <a:t>PAS 2050: Assessing the Life Cycle Greenhouse Gas Emissions of Goods and Services</a:t>
            </a:r>
            <a:endParaRPr lang="en-US" sz="1800" dirty="0"/>
          </a:p>
        </p:txBody>
      </p:sp>
    </p:spTree>
    <p:extLst>
      <p:ext uri="{BB962C8B-B14F-4D97-AF65-F5344CB8AC3E}">
        <p14:creationId xmlns:p14="http://schemas.microsoft.com/office/powerpoint/2010/main" val="229911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15425</TotalTime>
  <Words>1061</Words>
  <Application>Microsoft Office PowerPoint</Application>
  <PresentationFormat>On-screen Show (4:3)</PresentationFormat>
  <Paragraphs>146</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C02 Calculator</dc:title>
  <dc:creator>Andrew</dc:creator>
  <cp:lastModifiedBy>Andrew Marshall</cp:lastModifiedBy>
  <cp:revision>128</cp:revision>
  <cp:lastPrinted>2013-02-25T18:27:02Z</cp:lastPrinted>
  <dcterms:created xsi:type="dcterms:W3CDTF">2012-12-12T10:27:02Z</dcterms:created>
  <dcterms:modified xsi:type="dcterms:W3CDTF">2017-01-10T16:26:40Z</dcterms:modified>
</cp:coreProperties>
</file>